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30" r:id="rId4"/>
    <p:sldMasterId id="2147483808" r:id="rId5"/>
  </p:sldMasterIdLst>
  <p:notesMasterIdLst>
    <p:notesMasterId r:id="rId23"/>
  </p:notesMasterIdLst>
  <p:handoutMasterIdLst>
    <p:handoutMasterId r:id="rId24"/>
  </p:handoutMasterIdLst>
  <p:sldIdLst>
    <p:sldId id="258" r:id="rId6"/>
    <p:sldId id="268" r:id="rId7"/>
    <p:sldId id="303" r:id="rId8"/>
    <p:sldId id="275" r:id="rId9"/>
    <p:sldId id="277" r:id="rId10"/>
    <p:sldId id="278" r:id="rId11"/>
    <p:sldId id="287" r:id="rId12"/>
    <p:sldId id="263" r:id="rId13"/>
    <p:sldId id="304" r:id="rId14"/>
    <p:sldId id="262" r:id="rId15"/>
    <p:sldId id="302" r:id="rId16"/>
    <p:sldId id="296" r:id="rId17"/>
    <p:sldId id="291" r:id="rId18"/>
    <p:sldId id="290" r:id="rId19"/>
    <p:sldId id="299" r:id="rId20"/>
    <p:sldId id="301" r:id="rId21"/>
    <p:sldId id="261" r:id="rId22"/>
  </p:sldIdLst>
  <p:sldSz cx="10693400" cy="7561263"/>
  <p:notesSz cx="6797675" cy="9928225"/>
  <p:defaultTextStyle>
    <a:defPPr>
      <a:defRPr lang="de-DE"/>
    </a:defPPr>
    <a:lvl1pPr marL="0" algn="l" defTabSz="99562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14" algn="l" defTabSz="99562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27" algn="l" defTabSz="99562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441" algn="l" defTabSz="99562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254" algn="l" defTabSz="99562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068" algn="l" defTabSz="99562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6881" algn="l" defTabSz="99562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696" algn="l" defTabSz="99562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509" algn="l" defTabSz="99562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50">
          <p15:clr>
            <a:srgbClr val="A4A3A4"/>
          </p15:clr>
        </p15:guide>
        <p15:guide id="2" orient="horz" pos="4422">
          <p15:clr>
            <a:srgbClr val="A4A3A4"/>
          </p15:clr>
        </p15:guide>
        <p15:guide id="3" orient="horz" pos="4536">
          <p15:clr>
            <a:srgbClr val="A4A3A4"/>
          </p15:clr>
        </p15:guide>
        <p15:guide id="4" orient="horz" pos="748">
          <p15:clr>
            <a:srgbClr val="A4A3A4"/>
          </p15:clr>
        </p15:guide>
        <p15:guide id="5" orient="horz" pos="975">
          <p15:clr>
            <a:srgbClr val="A4A3A4"/>
          </p15:clr>
        </p15:guide>
        <p15:guide id="6" orient="horz" pos="521">
          <p15:clr>
            <a:srgbClr val="A4A3A4"/>
          </p15:clr>
        </p15:guide>
        <p15:guide id="7" orient="horz" pos="2585">
          <p15:clr>
            <a:srgbClr val="A4A3A4"/>
          </p15:clr>
        </p15:guide>
        <p15:guide id="8" orient="horz" pos="2540">
          <p15:clr>
            <a:srgbClr val="A4A3A4"/>
          </p15:clr>
        </p15:guide>
        <p15:guide id="9" orient="horz" pos="3152">
          <p15:clr>
            <a:srgbClr val="A4A3A4"/>
          </p15:clr>
        </p15:guide>
        <p15:guide id="10" orient="horz" pos="3424">
          <p15:clr>
            <a:srgbClr val="A4A3A4"/>
          </p15:clr>
        </p15:guide>
        <p15:guide id="11" orient="horz" pos="3628">
          <p15:clr>
            <a:srgbClr val="A4A3A4"/>
          </p15:clr>
        </p15:guide>
        <p15:guide id="12" pos="2189">
          <p15:clr>
            <a:srgbClr val="A4A3A4"/>
          </p15:clr>
        </p15:guide>
        <p15:guide id="13" pos="6362">
          <p15:clr>
            <a:srgbClr val="A4A3A4"/>
          </p15:clr>
        </p15:guide>
        <p15:guide id="14" pos="3368">
          <p15:clr>
            <a:srgbClr val="A4A3A4"/>
          </p15:clr>
        </p15:guide>
        <p15:guide id="15" pos="3096">
          <p15:clr>
            <a:srgbClr val="A4A3A4"/>
          </p15:clr>
        </p15:guide>
        <p15:guide id="16" pos="3640">
          <p15:clr>
            <a:srgbClr val="A4A3A4"/>
          </p15:clr>
        </p15:guide>
        <p15:guide id="17" pos="2461">
          <p15:clr>
            <a:srgbClr val="A4A3A4"/>
          </p15:clr>
        </p15:guide>
        <p15:guide id="18" pos="4275">
          <p15:clr>
            <a:srgbClr val="A4A3A4"/>
          </p15:clr>
        </p15:guide>
        <p15:guide id="19" pos="4547">
          <p15:clr>
            <a:srgbClr val="A4A3A4"/>
          </p15:clr>
        </p15:guide>
        <p15:guide id="20" pos="147">
          <p15:clr>
            <a:srgbClr val="A4A3A4"/>
          </p15:clr>
        </p15:guide>
        <p15:guide id="21" pos="6611">
          <p15:clr>
            <a:srgbClr val="A4A3A4"/>
          </p15:clr>
        </p15:guide>
        <p15:guide id="22" pos="3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C05"/>
    <a:srgbClr val="E6E6E6"/>
    <a:srgbClr val="4079AE"/>
    <a:srgbClr val="80A6C9"/>
    <a:srgbClr val="BFD2E4"/>
    <a:srgbClr val="FF6633"/>
    <a:srgbClr val="FF2C33"/>
    <a:srgbClr val="DAE5B9"/>
    <a:srgbClr val="C3003F"/>
    <a:srgbClr val="BFD2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4692" autoAdjust="0"/>
  </p:normalViewPr>
  <p:slideViewPr>
    <p:cSldViewPr snapToObjects="1" showGuides="1">
      <p:cViewPr varScale="1">
        <p:scale>
          <a:sx n="74" d="100"/>
          <a:sy n="74" d="100"/>
        </p:scale>
        <p:origin x="883" y="67"/>
      </p:cViewPr>
      <p:guideLst>
        <p:guide orient="horz" pos="4150"/>
        <p:guide orient="horz" pos="4422"/>
        <p:guide orient="horz" pos="4536"/>
        <p:guide orient="horz" pos="748"/>
        <p:guide orient="horz" pos="975"/>
        <p:guide orient="horz" pos="521"/>
        <p:guide orient="horz" pos="2585"/>
        <p:guide orient="horz" pos="2540"/>
        <p:guide orient="horz" pos="3152"/>
        <p:guide orient="horz" pos="3424"/>
        <p:guide orient="horz" pos="3628"/>
        <p:guide pos="2189"/>
        <p:guide pos="6362"/>
        <p:guide pos="3368"/>
        <p:guide pos="3096"/>
        <p:guide pos="3640"/>
        <p:guide pos="2461"/>
        <p:guide pos="4275"/>
        <p:guide pos="4547"/>
        <p:guide pos="147"/>
        <p:guide pos="6611"/>
        <p:guide pos="3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Objects="1" showGuides="1">
      <p:cViewPr varScale="1">
        <p:scale>
          <a:sx n="72" d="100"/>
          <a:sy n="72" d="100"/>
        </p:scale>
        <p:origin x="-2232" y="-91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CD05D6-CC56-4AD2-94FB-DFBA78DD599F}" type="doc">
      <dgm:prSet loTypeId="urn:microsoft.com/office/officeart/2005/8/layout/arrow2" loCatId="process" qsTypeId="urn:microsoft.com/office/officeart/2005/8/quickstyle/simple5" qsCatId="simple" csTypeId="urn:microsoft.com/office/officeart/2005/8/colors/accent1_2" csCatId="accent1" phldr="1"/>
      <dgm:spPr/>
    </dgm:pt>
    <dgm:pt modelId="{FDB2CA13-5338-497A-A853-A35587C14B0B}">
      <dgm:prSet phldrT="[Text]" custT="1"/>
      <dgm:spPr/>
      <dgm:t>
        <a:bodyPr/>
        <a:lstStyle/>
        <a:p>
          <a:pPr algn="l"/>
          <a:r>
            <a:rPr lang="de-CH" sz="2400" dirty="0" smtClean="0"/>
            <a:t>2013</a:t>
          </a:r>
        </a:p>
        <a:p>
          <a:pPr algn="l"/>
          <a:r>
            <a:rPr lang="de-CH" sz="2400" b="1" dirty="0" smtClean="0"/>
            <a:t>Rang 15</a:t>
          </a:r>
        </a:p>
        <a:p>
          <a:pPr algn="l"/>
          <a:r>
            <a:rPr lang="de-CH" sz="2400" b="1" dirty="0" smtClean="0"/>
            <a:t>6%</a:t>
          </a:r>
          <a:endParaRPr lang="de-CH" sz="2400" b="1" dirty="0"/>
        </a:p>
      </dgm:t>
    </dgm:pt>
    <dgm:pt modelId="{ACD69E85-3690-442D-979F-02A9ACE5ADF6}" type="parTrans" cxnId="{EDA72616-72F4-4BA9-B324-68F6EAA988A8}">
      <dgm:prSet/>
      <dgm:spPr/>
      <dgm:t>
        <a:bodyPr/>
        <a:lstStyle/>
        <a:p>
          <a:endParaRPr lang="de-CH"/>
        </a:p>
      </dgm:t>
    </dgm:pt>
    <dgm:pt modelId="{E94A835A-33E7-42F0-AB18-BC2098144255}" type="sibTrans" cxnId="{EDA72616-72F4-4BA9-B324-68F6EAA988A8}">
      <dgm:prSet/>
      <dgm:spPr/>
      <dgm:t>
        <a:bodyPr/>
        <a:lstStyle/>
        <a:p>
          <a:endParaRPr lang="de-CH"/>
        </a:p>
      </dgm:t>
    </dgm:pt>
    <dgm:pt modelId="{F21259B8-70B4-458A-A666-07B87F7E43B2}">
      <dgm:prSet phldrT="[Text]" custT="1"/>
      <dgm:spPr/>
      <dgm:t>
        <a:bodyPr/>
        <a:lstStyle/>
        <a:p>
          <a:r>
            <a:rPr lang="de-CH" sz="2800" dirty="0" smtClean="0"/>
            <a:t>2014:</a:t>
          </a:r>
        </a:p>
        <a:p>
          <a:r>
            <a:rPr lang="de-CH" sz="2800" b="1" dirty="0" smtClean="0"/>
            <a:t>Rang 8</a:t>
          </a:r>
        </a:p>
        <a:p>
          <a:r>
            <a:rPr lang="de-CH" sz="2800" b="1" dirty="0" smtClean="0"/>
            <a:t>12%</a:t>
          </a:r>
          <a:endParaRPr lang="de-CH" sz="2800" b="1" dirty="0"/>
        </a:p>
      </dgm:t>
    </dgm:pt>
    <dgm:pt modelId="{D0FDA373-3AFC-4141-85CB-DFF3F76F4360}" type="parTrans" cxnId="{344AED53-42C9-49C2-9334-9D2BD1A3DA69}">
      <dgm:prSet/>
      <dgm:spPr/>
      <dgm:t>
        <a:bodyPr/>
        <a:lstStyle/>
        <a:p>
          <a:endParaRPr lang="de-CH"/>
        </a:p>
      </dgm:t>
    </dgm:pt>
    <dgm:pt modelId="{32545E7F-79C1-4C44-B923-11477AC6BDFB}" type="sibTrans" cxnId="{344AED53-42C9-49C2-9334-9D2BD1A3DA69}">
      <dgm:prSet/>
      <dgm:spPr/>
      <dgm:t>
        <a:bodyPr/>
        <a:lstStyle/>
        <a:p>
          <a:endParaRPr lang="de-CH"/>
        </a:p>
      </dgm:t>
    </dgm:pt>
    <dgm:pt modelId="{8C2A25EB-0458-4C50-92A2-BB1C6AC27983}">
      <dgm:prSet phldrT="[Text]" custT="1"/>
      <dgm:spPr/>
      <dgm:t>
        <a:bodyPr/>
        <a:lstStyle/>
        <a:p>
          <a:r>
            <a:rPr lang="de-CH" sz="3200" dirty="0" smtClean="0"/>
            <a:t>2015:</a:t>
          </a:r>
        </a:p>
        <a:p>
          <a:r>
            <a:rPr lang="de-CH" sz="3200" b="1" dirty="0" smtClean="0"/>
            <a:t>Rang 5</a:t>
          </a:r>
        </a:p>
        <a:p>
          <a:r>
            <a:rPr lang="de-CH" sz="3200" b="1" dirty="0" smtClean="0"/>
            <a:t>17%</a:t>
          </a:r>
          <a:endParaRPr lang="de-CH" sz="3200" b="1" dirty="0"/>
        </a:p>
      </dgm:t>
    </dgm:pt>
    <dgm:pt modelId="{41BD401D-8890-4E10-9D1A-DFE32C889E77}" type="parTrans" cxnId="{988BCD13-980B-472D-BABF-4CAE48C0B911}">
      <dgm:prSet/>
      <dgm:spPr/>
      <dgm:t>
        <a:bodyPr/>
        <a:lstStyle/>
        <a:p>
          <a:endParaRPr lang="de-CH"/>
        </a:p>
      </dgm:t>
    </dgm:pt>
    <dgm:pt modelId="{C6DE89EF-E352-498E-81FC-3559611DE20C}" type="sibTrans" cxnId="{988BCD13-980B-472D-BABF-4CAE48C0B911}">
      <dgm:prSet/>
      <dgm:spPr/>
      <dgm:t>
        <a:bodyPr/>
        <a:lstStyle/>
        <a:p>
          <a:endParaRPr lang="de-CH"/>
        </a:p>
      </dgm:t>
    </dgm:pt>
    <dgm:pt modelId="{40BDF8A0-6320-4D98-8642-023C173A41C4}" type="pres">
      <dgm:prSet presAssocID="{DACD05D6-CC56-4AD2-94FB-DFBA78DD599F}" presName="arrowDiagram" presStyleCnt="0">
        <dgm:presLayoutVars>
          <dgm:chMax val="5"/>
          <dgm:dir/>
          <dgm:resizeHandles val="exact"/>
        </dgm:presLayoutVars>
      </dgm:prSet>
      <dgm:spPr/>
    </dgm:pt>
    <dgm:pt modelId="{057A79A8-C00E-4FA4-B646-DA09111D62A3}" type="pres">
      <dgm:prSet presAssocID="{DACD05D6-CC56-4AD2-94FB-DFBA78DD599F}" presName="arrow" presStyleLbl="bgShp" presStyleIdx="0" presStyleCnt="1" custLinFactNeighborX="-85835" custLinFactNeighborY="660"/>
      <dgm:spPr/>
    </dgm:pt>
    <dgm:pt modelId="{8C08E533-660D-4292-9811-B971D13F777B}" type="pres">
      <dgm:prSet presAssocID="{DACD05D6-CC56-4AD2-94FB-DFBA78DD599F}" presName="arrowDiagram3" presStyleCnt="0"/>
      <dgm:spPr/>
    </dgm:pt>
    <dgm:pt modelId="{87ECBD55-E6C3-4136-8272-A3F06B471456}" type="pres">
      <dgm:prSet presAssocID="{FDB2CA13-5338-497A-A853-A35587C14B0B}" presName="bullet3a" presStyleLbl="node1" presStyleIdx="0" presStyleCnt="3" custScaleX="161406" custScaleY="135876"/>
      <dgm:spPr/>
    </dgm:pt>
    <dgm:pt modelId="{945FED99-D2D2-4B37-A3FA-61FB74B7134C}" type="pres">
      <dgm:prSet presAssocID="{FDB2CA13-5338-497A-A853-A35587C14B0B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36C94205-AD7C-422F-BE1F-CD609DCB9A32}" type="pres">
      <dgm:prSet presAssocID="{F21259B8-70B4-458A-A666-07B87F7E43B2}" presName="bullet3b" presStyleLbl="node1" presStyleIdx="1" presStyleCnt="3" custScaleX="167764" custScaleY="149964"/>
      <dgm:spPr/>
    </dgm:pt>
    <dgm:pt modelId="{EFF25314-8400-4B85-AC16-E331A67B2AC6}" type="pres">
      <dgm:prSet presAssocID="{F21259B8-70B4-458A-A666-07B87F7E43B2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D8CB77AF-A299-4B6C-901C-BB7B6A4F74C2}" type="pres">
      <dgm:prSet presAssocID="{8C2A25EB-0458-4C50-92A2-BB1C6AC27983}" presName="bullet3c" presStyleLbl="node1" presStyleIdx="2" presStyleCnt="3" custScaleX="177517" custScaleY="150302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</dgm:pt>
    <dgm:pt modelId="{F1AE9167-E06B-452A-9507-BD66A5EA0841}" type="pres">
      <dgm:prSet presAssocID="{8C2A25EB-0458-4C50-92A2-BB1C6AC27983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</dgm:ptLst>
  <dgm:cxnLst>
    <dgm:cxn modelId="{4F17ADA4-D713-481A-AE45-13CC2967AAC0}" type="presOf" srcId="{F21259B8-70B4-458A-A666-07B87F7E43B2}" destId="{EFF25314-8400-4B85-AC16-E331A67B2AC6}" srcOrd="0" destOrd="0" presId="urn:microsoft.com/office/officeart/2005/8/layout/arrow2"/>
    <dgm:cxn modelId="{A7691732-D22B-48E8-A1D7-6B0F7268BC17}" type="presOf" srcId="{8C2A25EB-0458-4C50-92A2-BB1C6AC27983}" destId="{F1AE9167-E06B-452A-9507-BD66A5EA0841}" srcOrd="0" destOrd="0" presId="urn:microsoft.com/office/officeart/2005/8/layout/arrow2"/>
    <dgm:cxn modelId="{37B6A3A7-0F33-4A34-A2B3-2C76A4514257}" type="presOf" srcId="{FDB2CA13-5338-497A-A853-A35587C14B0B}" destId="{945FED99-D2D2-4B37-A3FA-61FB74B7134C}" srcOrd="0" destOrd="0" presId="urn:microsoft.com/office/officeart/2005/8/layout/arrow2"/>
    <dgm:cxn modelId="{EDA72616-72F4-4BA9-B324-68F6EAA988A8}" srcId="{DACD05D6-CC56-4AD2-94FB-DFBA78DD599F}" destId="{FDB2CA13-5338-497A-A853-A35587C14B0B}" srcOrd="0" destOrd="0" parTransId="{ACD69E85-3690-442D-979F-02A9ACE5ADF6}" sibTransId="{E94A835A-33E7-42F0-AB18-BC2098144255}"/>
    <dgm:cxn modelId="{344AED53-42C9-49C2-9334-9D2BD1A3DA69}" srcId="{DACD05D6-CC56-4AD2-94FB-DFBA78DD599F}" destId="{F21259B8-70B4-458A-A666-07B87F7E43B2}" srcOrd="1" destOrd="0" parTransId="{D0FDA373-3AFC-4141-85CB-DFF3F76F4360}" sibTransId="{32545E7F-79C1-4C44-B923-11477AC6BDFB}"/>
    <dgm:cxn modelId="{BEE5FF61-E807-4370-8327-6A17D76EF6C3}" type="presOf" srcId="{DACD05D6-CC56-4AD2-94FB-DFBA78DD599F}" destId="{40BDF8A0-6320-4D98-8642-023C173A41C4}" srcOrd="0" destOrd="0" presId="urn:microsoft.com/office/officeart/2005/8/layout/arrow2"/>
    <dgm:cxn modelId="{988BCD13-980B-472D-BABF-4CAE48C0B911}" srcId="{DACD05D6-CC56-4AD2-94FB-DFBA78DD599F}" destId="{8C2A25EB-0458-4C50-92A2-BB1C6AC27983}" srcOrd="2" destOrd="0" parTransId="{41BD401D-8890-4E10-9D1A-DFE32C889E77}" sibTransId="{C6DE89EF-E352-498E-81FC-3559611DE20C}"/>
    <dgm:cxn modelId="{1348383D-6132-4C65-9CB9-B64FC9BB96B1}" type="presParOf" srcId="{40BDF8A0-6320-4D98-8642-023C173A41C4}" destId="{057A79A8-C00E-4FA4-B646-DA09111D62A3}" srcOrd="0" destOrd="0" presId="urn:microsoft.com/office/officeart/2005/8/layout/arrow2"/>
    <dgm:cxn modelId="{761D0F5F-B9EE-43A5-9FC8-CA6F64C362CD}" type="presParOf" srcId="{40BDF8A0-6320-4D98-8642-023C173A41C4}" destId="{8C08E533-660D-4292-9811-B971D13F777B}" srcOrd="1" destOrd="0" presId="urn:microsoft.com/office/officeart/2005/8/layout/arrow2"/>
    <dgm:cxn modelId="{CEDA9FB8-F00A-455C-8CAA-F4BFFB839B53}" type="presParOf" srcId="{8C08E533-660D-4292-9811-B971D13F777B}" destId="{87ECBD55-E6C3-4136-8272-A3F06B471456}" srcOrd="0" destOrd="0" presId="urn:microsoft.com/office/officeart/2005/8/layout/arrow2"/>
    <dgm:cxn modelId="{EAE0CF76-947F-42E7-8B66-A4986DC0F1C5}" type="presParOf" srcId="{8C08E533-660D-4292-9811-B971D13F777B}" destId="{945FED99-D2D2-4B37-A3FA-61FB74B7134C}" srcOrd="1" destOrd="0" presId="urn:microsoft.com/office/officeart/2005/8/layout/arrow2"/>
    <dgm:cxn modelId="{DD866767-77FA-46DF-B750-53D160B84951}" type="presParOf" srcId="{8C08E533-660D-4292-9811-B971D13F777B}" destId="{36C94205-AD7C-422F-BE1F-CD609DCB9A32}" srcOrd="2" destOrd="0" presId="urn:microsoft.com/office/officeart/2005/8/layout/arrow2"/>
    <dgm:cxn modelId="{2FBFF7A4-A57B-40C8-8DF3-1ED94FBCABF1}" type="presParOf" srcId="{8C08E533-660D-4292-9811-B971D13F777B}" destId="{EFF25314-8400-4B85-AC16-E331A67B2AC6}" srcOrd="3" destOrd="0" presId="urn:microsoft.com/office/officeart/2005/8/layout/arrow2"/>
    <dgm:cxn modelId="{BA8FBCC1-763C-46EC-99E8-F6F1F9C2E4A7}" type="presParOf" srcId="{8C08E533-660D-4292-9811-B971D13F777B}" destId="{D8CB77AF-A299-4B6C-901C-BB7B6A4F74C2}" srcOrd="4" destOrd="0" presId="urn:microsoft.com/office/officeart/2005/8/layout/arrow2"/>
    <dgm:cxn modelId="{C447E2F2-76B4-4F9F-9D68-78BC96EA0FB3}" type="presParOf" srcId="{8C08E533-660D-4292-9811-B971D13F777B}" destId="{F1AE9167-E06B-452A-9507-BD66A5EA0841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6411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6" y="1"/>
            <a:ext cx="2945659" cy="496411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BABFC73F-0FD5-42C9-9140-883C6C2490C0}" type="datetimeFigureOut">
              <a:rPr lang="de-CH" smtClean="0"/>
              <a:t>20.06.2016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3" y="9430092"/>
            <a:ext cx="2945659" cy="496411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6" y="9430092"/>
            <a:ext cx="2945659" cy="496411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BDDC1238-5DF7-4316-9C2B-568EC9F976E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503966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6411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6411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9D9D8948-1093-41FA-88A9-CF3DC550FCC2}" type="datetimeFigureOut">
              <a:rPr lang="de-CH" smtClean="0"/>
              <a:t>20.06.2016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1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3" y="9430092"/>
            <a:ext cx="2945659" cy="496411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6" y="9430092"/>
            <a:ext cx="2945659" cy="496411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14C9982B-3B7F-459A-B1F6-20DE20C99E3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439284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62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814" algn="l" defTabSz="99562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627" algn="l" defTabSz="99562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441" algn="l" defTabSz="99562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254" algn="l" defTabSz="99562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068" algn="l" defTabSz="99562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6881" algn="l" defTabSz="99562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4696" algn="l" defTabSz="99562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2509" algn="l" defTabSz="99562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2612738" y="2628504"/>
            <a:ext cx="7018438" cy="1938180"/>
          </a:xfrm>
        </p:spPr>
        <p:txBody>
          <a:bodyPr anchor="ctr" anchorCtr="0"/>
          <a:lstStyle>
            <a:lvl1pPr>
              <a:defRPr sz="4500" b="1">
                <a:latin typeface="+mj-l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13"/>
          </p:nvPr>
        </p:nvSpPr>
        <p:spPr>
          <a:xfrm>
            <a:off x="2612738" y="5472859"/>
            <a:ext cx="7018438" cy="360000"/>
          </a:xfrm>
        </p:spPr>
        <p:txBody>
          <a:bodyPr/>
          <a:lstStyle>
            <a:lvl1pPr>
              <a:defRPr sz="2400">
                <a:latin typeface="+mj-lt"/>
                <a:cs typeface="Times New Roman" pitchFamily="18" charset="0"/>
              </a:defRPr>
            </a:lvl1pPr>
          </a:lstStyle>
          <a:p>
            <a:r>
              <a:rPr lang="de-DE" smtClean="0"/>
              <a:t>TT. MMMMM YYYY</a:t>
            </a:r>
            <a:endParaRPr lang="de-CH" dirty="0"/>
          </a:p>
        </p:txBody>
      </p:sp>
      <p:sp>
        <p:nvSpPr>
          <p:cNvPr id="16" name="Textplatzhalt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2612738" y="2160451"/>
            <a:ext cx="7018438" cy="468052"/>
          </a:xfrm>
        </p:spPr>
        <p:txBody>
          <a:bodyPr anchor="b"/>
          <a:lstStyle>
            <a:lvl1pPr>
              <a:defRPr sz="2400" i="0">
                <a:latin typeface="+mj-lt"/>
                <a:cs typeface="Times New Roman" pitchFamily="18" charset="0"/>
              </a:defRPr>
            </a:lvl1pPr>
          </a:lstStyle>
          <a:p>
            <a:pPr lvl="0"/>
            <a:r>
              <a:rPr lang="de-DE" dirty="0" smtClean="0"/>
              <a:t>Beschreibung/Zusatz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12738" y="4509160"/>
            <a:ext cx="7018438" cy="9264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2400">
                <a:latin typeface="+mj-lt"/>
                <a:cs typeface="Times New Roman" pitchFamily="18" charset="0"/>
              </a:defRPr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  <a:endParaRPr lang="de-DE" noProof="0" dirty="0" smtClean="0"/>
          </a:p>
        </p:txBody>
      </p:sp>
      <p:grpSp>
        <p:nvGrpSpPr>
          <p:cNvPr id="11" name="Gruppieren 10"/>
          <p:cNvGrpSpPr/>
          <p:nvPr userDrawn="1"/>
        </p:nvGrpSpPr>
        <p:grpSpPr>
          <a:xfrm>
            <a:off x="9360000" y="468000"/>
            <a:ext cx="720000" cy="719137"/>
            <a:chOff x="9754252" y="356447"/>
            <a:chExt cx="720000" cy="719137"/>
          </a:xfrm>
        </p:grpSpPr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9754252" y="356447"/>
              <a:ext cx="720000" cy="719137"/>
            </a:xfrm>
            <a:custGeom>
              <a:avLst/>
              <a:gdLst>
                <a:gd name="T0" fmla="*/ 0 w 373"/>
                <a:gd name="T1" fmla="*/ 372 h 373"/>
                <a:gd name="T2" fmla="*/ 372 w 373"/>
                <a:gd name="T3" fmla="*/ 372 h 373"/>
                <a:gd name="T4" fmla="*/ 372 w 373"/>
                <a:gd name="T5" fmla="*/ 0 h 373"/>
                <a:gd name="T6" fmla="*/ 0 w 373"/>
                <a:gd name="T7" fmla="*/ 0 h 373"/>
                <a:gd name="T8" fmla="*/ 0 w 373"/>
                <a:gd name="T9" fmla="*/ 372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3" h="373">
                  <a:moveTo>
                    <a:pt x="0" y="372"/>
                  </a:moveTo>
                  <a:lnTo>
                    <a:pt x="372" y="372"/>
                  </a:lnTo>
                  <a:lnTo>
                    <a:pt x="372" y="0"/>
                  </a:lnTo>
                  <a:lnTo>
                    <a:pt x="0" y="0"/>
                  </a:lnTo>
                  <a:lnTo>
                    <a:pt x="0" y="372"/>
                  </a:lnTo>
                </a:path>
              </a:pathLst>
            </a:custGeom>
            <a:solidFill>
              <a:srgbClr val="0C2D8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cap="rnd" cmpd="sng">
                  <a:solidFill>
                    <a:srgbClr val="0C2D83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3" name="Freeform 10"/>
            <p:cNvSpPr>
              <a:spLocks noChangeAspect="1"/>
            </p:cNvSpPr>
            <p:nvPr/>
          </p:nvSpPr>
          <p:spPr bwMode="auto">
            <a:xfrm>
              <a:off x="9871121" y="715584"/>
              <a:ext cx="603131" cy="360000"/>
            </a:xfrm>
            <a:custGeom>
              <a:avLst/>
              <a:gdLst>
                <a:gd name="T0" fmla="*/ 0 w 294"/>
                <a:gd name="T1" fmla="*/ 0 h 188"/>
                <a:gd name="T2" fmla="*/ 58 w 294"/>
                <a:gd name="T3" fmla="*/ 187 h 188"/>
                <a:gd name="T4" fmla="*/ 122 w 294"/>
                <a:gd name="T5" fmla="*/ 187 h 188"/>
                <a:gd name="T6" fmla="*/ 167 w 294"/>
                <a:gd name="T7" fmla="*/ 42 h 188"/>
                <a:gd name="T8" fmla="*/ 236 w 294"/>
                <a:gd name="T9" fmla="*/ 42 h 188"/>
                <a:gd name="T10" fmla="*/ 157 w 294"/>
                <a:gd name="T11" fmla="*/ 147 h 188"/>
                <a:gd name="T12" fmla="*/ 157 w 294"/>
                <a:gd name="T13" fmla="*/ 187 h 188"/>
                <a:gd name="T14" fmla="*/ 293 w 294"/>
                <a:gd name="T15" fmla="*/ 187 h 188"/>
                <a:gd name="T16" fmla="*/ 293 w 294"/>
                <a:gd name="T17" fmla="*/ 151 h 188"/>
                <a:gd name="T18" fmla="*/ 220 w 294"/>
                <a:gd name="T19" fmla="*/ 151 h 188"/>
                <a:gd name="T20" fmla="*/ 293 w 294"/>
                <a:gd name="T21" fmla="*/ 39 h 188"/>
                <a:gd name="T22" fmla="*/ 293 w 294"/>
                <a:gd name="T23" fmla="*/ 0 h 188"/>
                <a:gd name="T24" fmla="*/ 127 w 294"/>
                <a:gd name="T25" fmla="*/ 0 h 188"/>
                <a:gd name="T26" fmla="*/ 90 w 294"/>
                <a:gd name="T27" fmla="*/ 139 h 188"/>
                <a:gd name="T28" fmla="*/ 55 w 294"/>
                <a:gd name="T29" fmla="*/ 0 h 188"/>
                <a:gd name="T30" fmla="*/ 0 w 294"/>
                <a:gd name="T31" fmla="*/ 0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188">
                  <a:moveTo>
                    <a:pt x="0" y="0"/>
                  </a:moveTo>
                  <a:lnTo>
                    <a:pt x="58" y="187"/>
                  </a:lnTo>
                  <a:lnTo>
                    <a:pt x="122" y="187"/>
                  </a:lnTo>
                  <a:lnTo>
                    <a:pt x="167" y="42"/>
                  </a:lnTo>
                  <a:lnTo>
                    <a:pt x="236" y="42"/>
                  </a:lnTo>
                  <a:lnTo>
                    <a:pt x="157" y="147"/>
                  </a:lnTo>
                  <a:lnTo>
                    <a:pt x="157" y="187"/>
                  </a:lnTo>
                  <a:lnTo>
                    <a:pt x="293" y="187"/>
                  </a:lnTo>
                  <a:lnTo>
                    <a:pt x="293" y="151"/>
                  </a:lnTo>
                  <a:lnTo>
                    <a:pt x="220" y="151"/>
                  </a:lnTo>
                  <a:lnTo>
                    <a:pt x="293" y="39"/>
                  </a:lnTo>
                  <a:lnTo>
                    <a:pt x="293" y="0"/>
                  </a:lnTo>
                  <a:lnTo>
                    <a:pt x="127" y="0"/>
                  </a:lnTo>
                  <a:lnTo>
                    <a:pt x="90" y="139"/>
                  </a:lnTo>
                  <a:lnTo>
                    <a:pt x="55" y="0"/>
                  </a:lnTo>
                  <a:lnTo>
                    <a:pt x="0" y="0"/>
                  </a:lnTo>
                </a:path>
              </a:pathLst>
            </a:custGeom>
            <a:solidFill>
              <a:srgbClr val="B3BAC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</p:grpSp>
      <p:sp>
        <p:nvSpPr>
          <p:cNvPr id="17" name="Textfeld 3"/>
          <p:cNvSpPr txBox="1"/>
          <p:nvPr userDrawn="1"/>
        </p:nvSpPr>
        <p:spPr>
          <a:xfrm>
            <a:off x="54268" y="2827749"/>
            <a:ext cx="1476008" cy="2988332"/>
          </a:xfrm>
          <a:prstGeom prst="rect">
            <a:avLst/>
          </a:prstGeom>
          <a:noFill/>
        </p:spPr>
        <p:txBody>
          <a:bodyPr wrap="square" lIns="162000" tIns="0" rIns="0" bIns="0" rtlCol="0">
            <a:noAutofit/>
          </a:bodyPr>
          <a:lstStyle>
            <a:defPPr>
              <a:defRPr lang="de-DE"/>
            </a:defPPr>
            <a:lvl1pPr marL="0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814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627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441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254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9068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881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696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509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en-US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Risk Consulting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en-US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Employee Benefits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en-US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Insurance Brokerage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en-US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Claims Management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en-US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Pension Fund Services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endParaRPr lang="en-US" sz="800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endParaRPr lang="en-US" sz="800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endParaRPr lang="en-US" sz="800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en-US" sz="800" b="1" i="0" u="none" strike="noStrike" baseline="0" dirty="0" smtClean="0">
                <a:solidFill>
                  <a:srgbClr val="000000"/>
                </a:solidFill>
                <a:latin typeface="+mn-lt"/>
              </a:rPr>
              <a:t>VZ Insurance Services AG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de-CH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Beethovenstrasse 24</a:t>
            </a:r>
          </a:p>
          <a:p>
            <a:pPr>
              <a:spcBef>
                <a:spcPts val="200"/>
              </a:spcBef>
            </a:pPr>
            <a:r>
              <a:rPr lang="de-CH" sz="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8002 Zürich</a:t>
            </a:r>
          </a:p>
          <a:p>
            <a:pPr>
              <a:spcBef>
                <a:spcPts val="200"/>
              </a:spcBef>
            </a:pPr>
            <a:r>
              <a:rPr lang="de-CH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Telefon: 044 207 24 24 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endParaRPr lang="en-US" sz="800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endParaRPr lang="en-US" sz="800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de-CH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office@vzch.com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de-CH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www.vzis.ch</a:t>
            </a:r>
          </a:p>
        </p:txBody>
      </p:sp>
      <p:sp>
        <p:nvSpPr>
          <p:cNvPr id="18" name="Textfeld 4"/>
          <p:cNvSpPr txBox="1"/>
          <p:nvPr userDrawn="1"/>
        </p:nvSpPr>
        <p:spPr>
          <a:xfrm>
            <a:off x="60053" y="6066167"/>
            <a:ext cx="1656184" cy="1368606"/>
          </a:xfrm>
          <a:prstGeom prst="rect">
            <a:avLst/>
          </a:prstGeom>
          <a:noFill/>
        </p:spPr>
        <p:txBody>
          <a:bodyPr wrap="square" lIns="162000" tIns="0" rIns="0" bIns="0" rtlCol="0" anchor="b" anchorCtr="0">
            <a:spAutoFit/>
          </a:bodyPr>
          <a:lstStyle>
            <a:defPPr>
              <a:defRPr lang="de-DE"/>
            </a:defPPr>
            <a:lvl1pPr marL="0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814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627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441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254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9068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881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696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509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algn="l" rtl="0">
              <a:lnSpc>
                <a:spcPct val="105000"/>
              </a:lnSpc>
            </a:pPr>
            <a:endParaRPr lang="de-CH" sz="700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  <a:p>
            <a:pPr marR="0" algn="l" rtl="0">
              <a:lnSpc>
                <a:spcPct val="105000"/>
              </a:lnSpc>
            </a:pP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Ein Unternehmen der </a:t>
            </a:r>
            <a:b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VZ Holding AG</a:t>
            </a:r>
          </a:p>
          <a:p>
            <a:pPr marR="0" algn="l" rtl="0">
              <a:lnSpc>
                <a:spcPct val="105000"/>
              </a:lnSpc>
            </a:pPr>
            <a:endParaRPr lang="de-CH" sz="700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  <a:p>
            <a:pPr marR="0" algn="l" rtl="0">
              <a:lnSpc>
                <a:spcPct val="105000"/>
              </a:lnSpc>
            </a:pPr>
            <a:endParaRPr lang="de-CH" sz="700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  <a:p>
            <a:pPr marL="0" marR="0" indent="0" algn="l" defTabSz="995627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VAG-Registernummer: 10360</a:t>
            </a:r>
          </a:p>
          <a:p>
            <a:pPr marR="0" algn="l" rtl="0">
              <a:lnSpc>
                <a:spcPct val="105000"/>
              </a:lnSpc>
            </a:pPr>
            <a:endParaRPr lang="de-CH" sz="700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  <a:p>
            <a:pPr marR="0" algn="l" rtl="0">
              <a:lnSpc>
                <a:spcPct val="105000"/>
              </a:lnSpc>
            </a:pP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Mitgliedschaften</a:t>
            </a:r>
          </a:p>
          <a:p>
            <a:pPr marR="0" algn="l" rtl="0">
              <a:lnSpc>
                <a:spcPct val="105000"/>
              </a:lnSpc>
            </a:pP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WBN Worldwide Broker Network</a:t>
            </a:r>
          </a:p>
          <a:p>
            <a:pPr marR="0" algn="l" rtl="0">
              <a:lnSpc>
                <a:spcPct val="105000"/>
              </a:lnSpc>
            </a:pP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IBN International </a:t>
            </a:r>
            <a:r>
              <a:rPr lang="de-CH" sz="700" b="0" i="0" u="none" strike="noStrike" baseline="0" dirty="0" err="1" smtClean="0">
                <a:solidFill>
                  <a:srgbClr val="000000"/>
                </a:solidFill>
                <a:latin typeface="Times New Roman"/>
              </a:rPr>
              <a:t>Benefits</a:t>
            </a: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 Network</a:t>
            </a:r>
          </a:p>
          <a:p>
            <a:pPr marR="0" algn="l" rtl="0">
              <a:lnSpc>
                <a:spcPct val="105000"/>
              </a:lnSpc>
            </a:pP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SIBA Swiss Insurance Brokers </a:t>
            </a:r>
            <a:r>
              <a:rPr lang="de-CH" sz="700" b="0" i="0" u="none" strike="noStrike" baseline="0" dirty="0" err="1" smtClean="0">
                <a:solidFill>
                  <a:srgbClr val="000000"/>
                </a:solidFill>
                <a:latin typeface="Times New Roman"/>
              </a:rPr>
              <a:t>Assoc</a:t>
            </a: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2812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, Grafik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TT. MMMMM YYYY</a:t>
            </a:r>
            <a:endParaRPr lang="de-CH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593725" y="2916536"/>
            <a:ext cx="9505950" cy="410339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4" name="SmartArt-Platzhalter 3"/>
          <p:cNvSpPr>
            <a:spLocks noGrp="1"/>
          </p:cNvSpPr>
          <p:nvPr>
            <p:ph type="dgm" sz="quarter" idx="14"/>
          </p:nvPr>
        </p:nvSpPr>
        <p:spPr>
          <a:xfrm>
            <a:off x="593725" y="1547813"/>
            <a:ext cx="9505950" cy="1152698"/>
          </a:xfrm>
        </p:spPr>
        <p:txBody>
          <a:bodyPr/>
          <a:lstStyle/>
          <a:p>
            <a:r>
              <a:rPr lang="de-DE" smtClean="0"/>
              <a:t>Klicken Sie auf das Symbol, um die SmartArt-Grafik hinzuzufügen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36595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TT. MMMMM YYYY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4442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TT. MMMMM YYYY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20467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a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>
            <a:spLocks noChangeArrowheads="1"/>
          </p:cNvSpPr>
          <p:nvPr userDrawn="1"/>
        </p:nvSpPr>
        <p:spPr bwMode="auto">
          <a:xfrm>
            <a:off x="1602284" y="4402138"/>
            <a:ext cx="7489825" cy="153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571500">
              <a:defRPr>
                <a:solidFill>
                  <a:schemeClr val="tx1"/>
                </a:solidFill>
                <a:latin typeface="Arial" charset="0"/>
              </a:defRPr>
            </a:lvl2pPr>
            <a:lvl3pPr marL="1143000">
              <a:defRPr>
                <a:solidFill>
                  <a:schemeClr val="tx1"/>
                </a:solidFill>
                <a:latin typeface="Arial" charset="0"/>
              </a:defRPr>
            </a:lvl3pPr>
            <a:lvl4pPr marL="1714500">
              <a:defRPr>
                <a:solidFill>
                  <a:schemeClr val="tx1"/>
                </a:solidFill>
                <a:latin typeface="Arial" charset="0"/>
              </a:defRPr>
            </a:lvl4pPr>
            <a:lvl5pPr marL="2286000">
              <a:defRPr>
                <a:solidFill>
                  <a:schemeClr val="tx1"/>
                </a:solidFill>
                <a:latin typeface="Arial" charset="0"/>
              </a:defRPr>
            </a:lvl5pPr>
            <a:lvl6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de-CH" sz="5000" b="1" dirty="0" smtClean="0">
                <a:solidFill>
                  <a:srgbClr val="0C2D83"/>
                </a:solidFill>
              </a:rPr>
              <a:t>VZ Insurance Services</a:t>
            </a:r>
            <a:endParaRPr lang="de-CH" sz="5000" b="1" dirty="0">
              <a:solidFill>
                <a:srgbClr val="0C2D83"/>
              </a:solidFill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de-CH" sz="3000" dirty="0">
                <a:solidFill>
                  <a:srgbClr val="0C2D83"/>
                </a:solidFill>
              </a:rPr>
              <a:t>Hier sind Sie gut beraten.</a:t>
            </a:r>
            <a:endParaRPr lang="de-DE" sz="3000" dirty="0">
              <a:solidFill>
                <a:srgbClr val="0C2D83"/>
              </a:solidFill>
            </a:endParaRPr>
          </a:p>
        </p:txBody>
      </p:sp>
      <p:grpSp>
        <p:nvGrpSpPr>
          <p:cNvPr id="7" name="Group 10"/>
          <p:cNvGrpSpPr>
            <a:grpSpLocks/>
          </p:cNvGrpSpPr>
          <p:nvPr userDrawn="1"/>
        </p:nvGrpSpPr>
        <p:grpSpPr bwMode="auto">
          <a:xfrm>
            <a:off x="4061569" y="1411288"/>
            <a:ext cx="2581275" cy="2581275"/>
            <a:chOff x="5614" y="143"/>
            <a:chExt cx="453" cy="453"/>
          </a:xfrm>
        </p:grpSpPr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5614" y="143"/>
              <a:ext cx="453" cy="453"/>
            </a:xfrm>
            <a:custGeom>
              <a:avLst/>
              <a:gdLst>
                <a:gd name="T0" fmla="*/ 0 w 373"/>
                <a:gd name="T1" fmla="*/ 372 h 373"/>
                <a:gd name="T2" fmla="*/ 372 w 373"/>
                <a:gd name="T3" fmla="*/ 372 h 373"/>
                <a:gd name="T4" fmla="*/ 372 w 373"/>
                <a:gd name="T5" fmla="*/ 0 h 373"/>
                <a:gd name="T6" fmla="*/ 0 w 373"/>
                <a:gd name="T7" fmla="*/ 0 h 373"/>
                <a:gd name="T8" fmla="*/ 0 w 373"/>
                <a:gd name="T9" fmla="*/ 372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3" h="373">
                  <a:moveTo>
                    <a:pt x="0" y="372"/>
                  </a:moveTo>
                  <a:lnTo>
                    <a:pt x="372" y="372"/>
                  </a:lnTo>
                  <a:lnTo>
                    <a:pt x="372" y="0"/>
                  </a:lnTo>
                  <a:lnTo>
                    <a:pt x="0" y="0"/>
                  </a:lnTo>
                  <a:lnTo>
                    <a:pt x="0" y="372"/>
                  </a:lnTo>
                </a:path>
              </a:pathLst>
            </a:custGeom>
            <a:solidFill>
              <a:srgbClr val="0C2D8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cap="rnd" cmpd="sng">
                  <a:solidFill>
                    <a:srgbClr val="0C2D83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9" name="Freeform 12"/>
            <p:cNvSpPr>
              <a:spLocks/>
            </p:cNvSpPr>
            <p:nvPr/>
          </p:nvSpPr>
          <p:spPr bwMode="auto">
            <a:xfrm>
              <a:off x="5705" y="380"/>
              <a:ext cx="361" cy="215"/>
            </a:xfrm>
            <a:custGeom>
              <a:avLst/>
              <a:gdLst>
                <a:gd name="T0" fmla="*/ 0 w 294"/>
                <a:gd name="T1" fmla="*/ 0 h 188"/>
                <a:gd name="T2" fmla="*/ 58 w 294"/>
                <a:gd name="T3" fmla="*/ 187 h 188"/>
                <a:gd name="T4" fmla="*/ 122 w 294"/>
                <a:gd name="T5" fmla="*/ 187 h 188"/>
                <a:gd name="T6" fmla="*/ 167 w 294"/>
                <a:gd name="T7" fmla="*/ 42 h 188"/>
                <a:gd name="T8" fmla="*/ 236 w 294"/>
                <a:gd name="T9" fmla="*/ 42 h 188"/>
                <a:gd name="T10" fmla="*/ 157 w 294"/>
                <a:gd name="T11" fmla="*/ 147 h 188"/>
                <a:gd name="T12" fmla="*/ 157 w 294"/>
                <a:gd name="T13" fmla="*/ 187 h 188"/>
                <a:gd name="T14" fmla="*/ 293 w 294"/>
                <a:gd name="T15" fmla="*/ 187 h 188"/>
                <a:gd name="T16" fmla="*/ 293 w 294"/>
                <a:gd name="T17" fmla="*/ 151 h 188"/>
                <a:gd name="T18" fmla="*/ 220 w 294"/>
                <a:gd name="T19" fmla="*/ 151 h 188"/>
                <a:gd name="T20" fmla="*/ 293 w 294"/>
                <a:gd name="T21" fmla="*/ 39 h 188"/>
                <a:gd name="T22" fmla="*/ 293 w 294"/>
                <a:gd name="T23" fmla="*/ 0 h 188"/>
                <a:gd name="T24" fmla="*/ 127 w 294"/>
                <a:gd name="T25" fmla="*/ 0 h 188"/>
                <a:gd name="T26" fmla="*/ 90 w 294"/>
                <a:gd name="T27" fmla="*/ 139 h 188"/>
                <a:gd name="T28" fmla="*/ 55 w 294"/>
                <a:gd name="T29" fmla="*/ 0 h 188"/>
                <a:gd name="T30" fmla="*/ 0 w 294"/>
                <a:gd name="T31" fmla="*/ 0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188">
                  <a:moveTo>
                    <a:pt x="0" y="0"/>
                  </a:moveTo>
                  <a:lnTo>
                    <a:pt x="58" y="187"/>
                  </a:lnTo>
                  <a:lnTo>
                    <a:pt x="122" y="187"/>
                  </a:lnTo>
                  <a:lnTo>
                    <a:pt x="167" y="42"/>
                  </a:lnTo>
                  <a:lnTo>
                    <a:pt x="236" y="42"/>
                  </a:lnTo>
                  <a:lnTo>
                    <a:pt x="157" y="147"/>
                  </a:lnTo>
                  <a:lnTo>
                    <a:pt x="157" y="187"/>
                  </a:lnTo>
                  <a:lnTo>
                    <a:pt x="293" y="187"/>
                  </a:lnTo>
                  <a:lnTo>
                    <a:pt x="293" y="151"/>
                  </a:lnTo>
                  <a:lnTo>
                    <a:pt x="220" y="151"/>
                  </a:lnTo>
                  <a:lnTo>
                    <a:pt x="293" y="39"/>
                  </a:lnTo>
                  <a:lnTo>
                    <a:pt x="293" y="0"/>
                  </a:lnTo>
                  <a:lnTo>
                    <a:pt x="127" y="0"/>
                  </a:lnTo>
                  <a:lnTo>
                    <a:pt x="90" y="139"/>
                  </a:lnTo>
                  <a:lnTo>
                    <a:pt x="55" y="0"/>
                  </a:lnTo>
                  <a:lnTo>
                    <a:pt x="0" y="0"/>
                  </a:lnTo>
                </a:path>
              </a:pathLst>
            </a:custGeom>
            <a:solidFill>
              <a:srgbClr val="B3BAC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</p:grpSp>
    </p:spTree>
    <p:extLst>
      <p:ext uri="{BB962C8B-B14F-4D97-AF65-F5344CB8AC3E}">
        <p14:creationId xmlns:p14="http://schemas.microsoft.com/office/powerpoint/2010/main" val="3016697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2612738" y="2628504"/>
            <a:ext cx="7018438" cy="1938180"/>
          </a:xfrm>
        </p:spPr>
        <p:txBody>
          <a:bodyPr anchor="b" anchorCtr="0"/>
          <a:lstStyle>
            <a:lvl1pPr>
              <a:defRPr sz="4500" b="1">
                <a:latin typeface="+mj-l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13"/>
          </p:nvPr>
        </p:nvSpPr>
        <p:spPr>
          <a:xfrm>
            <a:off x="2612738" y="5472859"/>
            <a:ext cx="7018438" cy="360000"/>
          </a:xfrm>
        </p:spPr>
        <p:txBody>
          <a:bodyPr/>
          <a:lstStyle>
            <a:lvl1pPr>
              <a:defRPr sz="2400">
                <a:latin typeface="+mj-lt"/>
                <a:cs typeface="Times New Roman" pitchFamily="18" charset="0"/>
              </a:defRPr>
            </a:lvl1pPr>
          </a:lstStyle>
          <a:p>
            <a:r>
              <a:rPr lang="de-DE" smtClean="0"/>
              <a:t>TT. MMMMM YYYY</a:t>
            </a:r>
            <a:endParaRPr lang="de-CH" dirty="0"/>
          </a:p>
        </p:txBody>
      </p:sp>
      <p:sp>
        <p:nvSpPr>
          <p:cNvPr id="16" name="Textplatzhalt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2612738" y="2268503"/>
            <a:ext cx="7018438" cy="360000"/>
          </a:xfrm>
        </p:spPr>
        <p:txBody>
          <a:bodyPr/>
          <a:lstStyle>
            <a:lvl1pPr>
              <a:defRPr sz="2400" i="0">
                <a:latin typeface="+mj-lt"/>
                <a:cs typeface="Times New Roman" pitchFamily="18" charset="0"/>
              </a:defRPr>
            </a:lvl1pPr>
          </a:lstStyle>
          <a:p>
            <a:pPr lvl="0"/>
            <a:r>
              <a:rPr lang="de-DE" dirty="0" smtClean="0"/>
              <a:t>Beschreibung/Zusatz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12738" y="4509160"/>
            <a:ext cx="7018438" cy="9264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2400">
                <a:latin typeface="+mj-lt"/>
                <a:cs typeface="Times New Roman" pitchFamily="18" charset="0"/>
              </a:defRPr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  <a:endParaRPr lang="de-DE" noProof="0" dirty="0" smtClean="0"/>
          </a:p>
        </p:txBody>
      </p:sp>
      <p:sp>
        <p:nvSpPr>
          <p:cNvPr id="7" name="Textfeld 3"/>
          <p:cNvSpPr txBox="1"/>
          <p:nvPr userDrawn="1"/>
        </p:nvSpPr>
        <p:spPr>
          <a:xfrm>
            <a:off x="54267" y="2827749"/>
            <a:ext cx="1661969" cy="2988332"/>
          </a:xfrm>
          <a:prstGeom prst="rect">
            <a:avLst/>
          </a:prstGeom>
          <a:noFill/>
        </p:spPr>
        <p:txBody>
          <a:bodyPr wrap="square" lIns="162000" tIns="0" rIns="0" bIns="0" rtlCol="0">
            <a:noAutofit/>
          </a:bodyPr>
          <a:lstStyle>
            <a:defPPr>
              <a:defRPr lang="de-DE"/>
            </a:defPPr>
            <a:lvl1pPr marL="0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814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627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441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254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9068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881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696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509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en-US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Risk Consulting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en-US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Employee Benefits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en-US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Insurance Brokerage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en-US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Claims Management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en-US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Pension Fund Services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endParaRPr lang="en-US" sz="800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endParaRPr lang="en-US" sz="800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endParaRPr lang="en-US" sz="800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en-US" sz="800" b="1" i="0" u="none" strike="noStrike" baseline="0" dirty="0" smtClean="0">
                <a:solidFill>
                  <a:srgbClr val="000000"/>
                </a:solidFill>
                <a:latin typeface="+mn-lt"/>
              </a:rPr>
              <a:t>VZ Insurance Services AG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de-CH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Beethovenstrasse 24</a:t>
            </a:r>
          </a:p>
          <a:p>
            <a:pPr>
              <a:spcBef>
                <a:spcPts val="200"/>
              </a:spcBef>
            </a:pPr>
            <a:r>
              <a:rPr lang="de-CH" sz="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8002 Zürich</a:t>
            </a:r>
          </a:p>
          <a:p>
            <a:pPr>
              <a:spcBef>
                <a:spcPts val="200"/>
              </a:spcBef>
            </a:pPr>
            <a:r>
              <a:rPr lang="de-CH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Telefon: 044 207 24 24 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endParaRPr lang="en-US" sz="800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endParaRPr lang="en-US" sz="800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de-CH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office@vzch.com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de-CH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www.vzis.ch</a:t>
            </a:r>
          </a:p>
        </p:txBody>
      </p:sp>
      <p:sp>
        <p:nvSpPr>
          <p:cNvPr id="11" name="Textfeld 4"/>
          <p:cNvSpPr txBox="1"/>
          <p:nvPr userDrawn="1"/>
        </p:nvSpPr>
        <p:spPr>
          <a:xfrm>
            <a:off x="60053" y="6066167"/>
            <a:ext cx="1656184" cy="1368606"/>
          </a:xfrm>
          <a:prstGeom prst="rect">
            <a:avLst/>
          </a:prstGeom>
          <a:noFill/>
        </p:spPr>
        <p:txBody>
          <a:bodyPr wrap="square" lIns="162000" tIns="0" rIns="0" bIns="0" rtlCol="0" anchor="b" anchorCtr="0">
            <a:spAutoFit/>
          </a:bodyPr>
          <a:lstStyle>
            <a:defPPr>
              <a:defRPr lang="de-DE"/>
            </a:defPPr>
            <a:lvl1pPr marL="0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814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627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441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254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9068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881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696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509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algn="l" rtl="0">
              <a:lnSpc>
                <a:spcPct val="105000"/>
              </a:lnSpc>
            </a:pPr>
            <a:endParaRPr lang="de-CH" sz="700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  <a:p>
            <a:pPr marR="0" algn="l" rtl="0">
              <a:lnSpc>
                <a:spcPct val="105000"/>
              </a:lnSpc>
            </a:pP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Ein Unternehmen der </a:t>
            </a:r>
            <a:b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VZ Holding AG</a:t>
            </a:r>
          </a:p>
          <a:p>
            <a:pPr marR="0" algn="l" rtl="0">
              <a:lnSpc>
                <a:spcPct val="105000"/>
              </a:lnSpc>
            </a:pPr>
            <a:endParaRPr lang="de-CH" sz="700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  <a:p>
            <a:pPr marR="0" algn="l" rtl="0">
              <a:lnSpc>
                <a:spcPct val="105000"/>
              </a:lnSpc>
            </a:pPr>
            <a:endParaRPr lang="de-CH" sz="700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  <a:p>
            <a:pPr marL="0" marR="0" indent="0" algn="l" defTabSz="995627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VAG-Registernummer: 10360</a:t>
            </a:r>
          </a:p>
          <a:p>
            <a:pPr marR="0" algn="l" rtl="0">
              <a:lnSpc>
                <a:spcPct val="105000"/>
              </a:lnSpc>
            </a:pPr>
            <a:endParaRPr lang="de-CH" sz="700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  <a:p>
            <a:pPr marR="0" algn="l" rtl="0">
              <a:lnSpc>
                <a:spcPct val="105000"/>
              </a:lnSpc>
            </a:pP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Mitgliedschaften</a:t>
            </a:r>
          </a:p>
          <a:p>
            <a:pPr marR="0" algn="l" rtl="0">
              <a:lnSpc>
                <a:spcPct val="105000"/>
              </a:lnSpc>
            </a:pP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WBN Worldwide Broker Network</a:t>
            </a:r>
          </a:p>
          <a:p>
            <a:pPr marR="0" algn="l" rtl="0">
              <a:lnSpc>
                <a:spcPct val="105000"/>
              </a:lnSpc>
            </a:pP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IBN International </a:t>
            </a:r>
            <a:r>
              <a:rPr lang="de-CH" sz="700" b="0" i="0" u="none" strike="noStrike" baseline="0" dirty="0" err="1" smtClean="0">
                <a:solidFill>
                  <a:srgbClr val="000000"/>
                </a:solidFill>
                <a:latin typeface="Times New Roman"/>
              </a:rPr>
              <a:t>Benefits</a:t>
            </a: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 Network</a:t>
            </a:r>
          </a:p>
          <a:p>
            <a:pPr marR="0" algn="l" rtl="0">
              <a:lnSpc>
                <a:spcPct val="105000"/>
              </a:lnSpc>
            </a:pP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SIBA Swiss Insurance Brokers </a:t>
            </a:r>
            <a:r>
              <a:rPr lang="de-CH" sz="700" b="0" i="0" u="none" strike="noStrike" baseline="0" dirty="0" err="1" smtClean="0">
                <a:solidFill>
                  <a:srgbClr val="000000"/>
                </a:solidFill>
                <a:latin typeface="Times New Roman"/>
              </a:rPr>
              <a:t>Assoc</a:t>
            </a: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6531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Do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9"/>
          <p:cNvSpPr>
            <a:spLocks noGrp="1"/>
          </p:cNvSpPr>
          <p:nvPr>
            <p:ph type="title"/>
          </p:nvPr>
        </p:nvSpPr>
        <p:spPr>
          <a:xfrm>
            <a:off x="1746700" y="4129644"/>
            <a:ext cx="3600000" cy="695103"/>
          </a:xfrm>
        </p:spPr>
        <p:txBody>
          <a:bodyPr anchor="t" anchorCtr="0"/>
          <a:lstStyle>
            <a:lvl1pPr>
              <a:defRPr sz="1600" b="1" baseline="0"/>
            </a:lvl1pPr>
          </a:lstStyle>
          <a:p>
            <a:endParaRPr lang="de-CH" dirty="0"/>
          </a:p>
        </p:txBody>
      </p:sp>
      <p:sp>
        <p:nvSpPr>
          <p:cNvPr id="9" name="Textplatzhalt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746700" y="4843973"/>
            <a:ext cx="3600000" cy="604072"/>
          </a:xfrm>
        </p:spPr>
        <p:txBody>
          <a:bodyPr/>
          <a:lstStyle>
            <a:lvl1pPr>
              <a:defRPr sz="1200" baseline="0">
                <a:latin typeface="Times New Roman" pitchFamily="18" charset="0"/>
                <a:cs typeface="Times New Roman" pitchFamily="18" charset="0"/>
              </a:defRPr>
            </a:lvl1pPr>
          </a:lstStyle>
          <a:p>
            <a:pPr lvl="0"/>
            <a:r>
              <a:rPr lang="de-DE" dirty="0" smtClean="0"/>
              <a:t>Weitere Informationen</a:t>
            </a:r>
          </a:p>
        </p:txBody>
      </p:sp>
      <p:sp>
        <p:nvSpPr>
          <p:cNvPr id="11" name="Datumsplatzhalter 13"/>
          <p:cNvSpPr>
            <a:spLocks noGrp="1"/>
          </p:cNvSpPr>
          <p:nvPr>
            <p:ph type="dt" sz="half" idx="13"/>
          </p:nvPr>
        </p:nvSpPr>
        <p:spPr>
          <a:xfrm>
            <a:off x="1746700" y="5436815"/>
            <a:ext cx="3600000" cy="180000"/>
          </a:xfrm>
        </p:spPr>
        <p:txBody>
          <a:bodyPr/>
          <a:lstStyle>
            <a:lvl1pPr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de-DE" smtClean="0"/>
              <a:t>TT. MMMMM YYYY</a:t>
            </a:r>
            <a:endParaRPr lang="de-CH" dirty="0"/>
          </a:p>
        </p:txBody>
      </p:sp>
      <p:sp>
        <p:nvSpPr>
          <p:cNvPr id="12" name="Textplatzhalt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1746700" y="3943873"/>
            <a:ext cx="3600000" cy="185771"/>
          </a:xfrm>
        </p:spPr>
        <p:txBody>
          <a:bodyPr/>
          <a:lstStyle>
            <a:lvl1pPr>
              <a:defRPr sz="1200" i="1">
                <a:latin typeface="Times New Roman" pitchFamily="18" charset="0"/>
                <a:cs typeface="Times New Roman" pitchFamily="18" charset="0"/>
              </a:defRPr>
            </a:lvl1pPr>
          </a:lstStyle>
          <a:p>
            <a:pPr lvl="0"/>
            <a:r>
              <a:rPr lang="de-DE" dirty="0" smtClean="0"/>
              <a:t>Beschreibung</a:t>
            </a:r>
          </a:p>
        </p:txBody>
      </p:sp>
      <p:sp>
        <p:nvSpPr>
          <p:cNvPr id="15" name="Textplatzhalter 17"/>
          <p:cNvSpPr>
            <a:spLocks noGrp="1"/>
          </p:cNvSpPr>
          <p:nvPr>
            <p:ph type="body" sz="quarter" idx="15"/>
          </p:nvPr>
        </p:nvSpPr>
        <p:spPr>
          <a:xfrm>
            <a:off x="5772621" y="3943873"/>
            <a:ext cx="4327053" cy="1726325"/>
          </a:xfrm>
        </p:spPr>
        <p:txBody>
          <a:bodyPr/>
          <a:lstStyle>
            <a:lvl1pPr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13" name="Textfeld 3"/>
          <p:cNvSpPr txBox="1"/>
          <p:nvPr userDrawn="1"/>
        </p:nvSpPr>
        <p:spPr>
          <a:xfrm>
            <a:off x="54268" y="2827749"/>
            <a:ext cx="1548016" cy="2988332"/>
          </a:xfrm>
          <a:prstGeom prst="rect">
            <a:avLst/>
          </a:prstGeom>
          <a:noFill/>
        </p:spPr>
        <p:txBody>
          <a:bodyPr wrap="square" lIns="162000" tIns="0" rIns="0" bIns="0" rtlCol="0">
            <a:noAutofit/>
          </a:bodyPr>
          <a:lstStyle>
            <a:defPPr>
              <a:defRPr lang="de-DE"/>
            </a:defPPr>
            <a:lvl1pPr marL="0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814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627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441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254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9068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881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696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509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en-US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Risk Consulting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en-US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Employee Benefits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en-US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Insurance Brokerage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en-US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Claims Management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en-US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Pension Fund Services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endParaRPr lang="en-US" sz="800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endParaRPr lang="en-US" sz="800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endParaRPr lang="en-US" sz="800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en-US" sz="800" b="1" i="0" u="none" strike="noStrike" baseline="0" dirty="0" smtClean="0">
                <a:solidFill>
                  <a:srgbClr val="000000"/>
                </a:solidFill>
                <a:latin typeface="+mn-lt"/>
              </a:rPr>
              <a:t>VZ Insurance Services AG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de-CH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Beethovenstrasse 24</a:t>
            </a:r>
          </a:p>
          <a:p>
            <a:pPr>
              <a:spcBef>
                <a:spcPts val="200"/>
              </a:spcBef>
            </a:pPr>
            <a:r>
              <a:rPr lang="de-CH" sz="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8002 Zürich</a:t>
            </a:r>
          </a:p>
          <a:p>
            <a:pPr>
              <a:spcBef>
                <a:spcPts val="200"/>
              </a:spcBef>
            </a:pPr>
            <a:r>
              <a:rPr lang="de-CH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Telefon: 044 207 24 24 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endParaRPr lang="en-US" sz="800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endParaRPr lang="en-US" sz="800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de-CH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office@vzch.com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de-CH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www.vzis.ch</a:t>
            </a:r>
          </a:p>
        </p:txBody>
      </p:sp>
      <p:sp>
        <p:nvSpPr>
          <p:cNvPr id="14" name="Textfeld 4"/>
          <p:cNvSpPr txBox="1"/>
          <p:nvPr userDrawn="1"/>
        </p:nvSpPr>
        <p:spPr>
          <a:xfrm>
            <a:off x="60053" y="6066167"/>
            <a:ext cx="1656184" cy="1368606"/>
          </a:xfrm>
          <a:prstGeom prst="rect">
            <a:avLst/>
          </a:prstGeom>
          <a:noFill/>
        </p:spPr>
        <p:txBody>
          <a:bodyPr wrap="square" lIns="162000" tIns="0" rIns="0" bIns="0" rtlCol="0" anchor="b" anchorCtr="0">
            <a:spAutoFit/>
          </a:bodyPr>
          <a:lstStyle>
            <a:defPPr>
              <a:defRPr lang="de-DE"/>
            </a:defPPr>
            <a:lvl1pPr marL="0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814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627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441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254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9068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881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696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509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algn="l" rtl="0">
              <a:lnSpc>
                <a:spcPct val="105000"/>
              </a:lnSpc>
            </a:pPr>
            <a:endParaRPr lang="de-CH" sz="700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  <a:p>
            <a:pPr marR="0" algn="l" rtl="0">
              <a:lnSpc>
                <a:spcPct val="105000"/>
              </a:lnSpc>
            </a:pP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Ein Unternehmen der </a:t>
            </a:r>
            <a:b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VZ Holding AG</a:t>
            </a:r>
          </a:p>
          <a:p>
            <a:pPr marR="0" algn="l" rtl="0">
              <a:lnSpc>
                <a:spcPct val="105000"/>
              </a:lnSpc>
            </a:pPr>
            <a:endParaRPr lang="de-CH" sz="700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  <a:p>
            <a:pPr marR="0" algn="l" rtl="0">
              <a:lnSpc>
                <a:spcPct val="105000"/>
              </a:lnSpc>
            </a:pPr>
            <a:endParaRPr lang="de-CH" sz="700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  <a:p>
            <a:pPr marL="0" marR="0" indent="0" algn="l" defTabSz="995627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VAG-Registernummer: 10360</a:t>
            </a:r>
          </a:p>
          <a:p>
            <a:pPr marR="0" algn="l" rtl="0">
              <a:lnSpc>
                <a:spcPct val="105000"/>
              </a:lnSpc>
            </a:pPr>
            <a:endParaRPr lang="de-CH" sz="700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  <a:p>
            <a:pPr marR="0" algn="l" rtl="0">
              <a:lnSpc>
                <a:spcPct val="105000"/>
              </a:lnSpc>
            </a:pP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Mitgliedschaften</a:t>
            </a:r>
          </a:p>
          <a:p>
            <a:pPr marR="0" algn="l" rtl="0">
              <a:lnSpc>
                <a:spcPct val="105000"/>
              </a:lnSpc>
            </a:pP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WBN Worldwide Broker Network</a:t>
            </a:r>
          </a:p>
          <a:p>
            <a:pPr marR="0" algn="l" rtl="0">
              <a:lnSpc>
                <a:spcPct val="105000"/>
              </a:lnSpc>
            </a:pP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IBN International </a:t>
            </a:r>
            <a:r>
              <a:rPr lang="de-CH" sz="700" b="0" i="0" u="none" strike="noStrike" baseline="0" dirty="0" err="1" smtClean="0">
                <a:solidFill>
                  <a:srgbClr val="000000"/>
                </a:solidFill>
                <a:latin typeface="Times New Roman"/>
              </a:rPr>
              <a:t>Benefits</a:t>
            </a: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 Network</a:t>
            </a:r>
          </a:p>
          <a:p>
            <a:pPr marR="0" algn="l" rtl="0">
              <a:lnSpc>
                <a:spcPct val="105000"/>
              </a:lnSpc>
            </a:pP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SIBA Swiss Insurance Brokers </a:t>
            </a:r>
            <a:r>
              <a:rPr lang="de-CH" sz="700" b="0" i="0" u="none" strike="noStrike" baseline="0" dirty="0" err="1" smtClean="0">
                <a:solidFill>
                  <a:srgbClr val="000000"/>
                </a:solidFill>
                <a:latin typeface="Times New Roman"/>
              </a:rPr>
              <a:t>Assoc</a:t>
            </a: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1408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2466380" y="1800225"/>
            <a:ext cx="5760640" cy="3959226"/>
          </a:xfrm>
        </p:spPr>
        <p:txBody>
          <a:bodyPr anchor="ctr" anchorCtr="0"/>
          <a:lstStyle>
            <a:lvl1pPr marL="252000" indent="-252000">
              <a:spcBef>
                <a:spcPts val="1700"/>
              </a:spcBef>
              <a:buFont typeface="+mj-lt"/>
              <a:buAutoNum type="arabicPeriod"/>
              <a:tabLst>
                <a:tab pos="4833938" algn="r"/>
              </a:tabLst>
              <a:defRPr sz="1800" b="0"/>
            </a:lvl1pPr>
            <a:lvl2pPr marL="432000">
              <a:spcBef>
                <a:spcPts val="500"/>
              </a:spcBef>
              <a:tabLst>
                <a:tab pos="4833938" algn="r"/>
              </a:tabLst>
              <a:defRPr sz="1800" b="0"/>
            </a:lvl2pPr>
            <a:lvl3pPr marL="612000">
              <a:spcBef>
                <a:spcPts val="500"/>
              </a:spcBef>
              <a:tabLst>
                <a:tab pos="4833938" algn="r"/>
              </a:tabLst>
              <a:defRPr sz="1800" b="0"/>
            </a:lvl3pPr>
            <a:lvl4pPr marL="792000">
              <a:spcBef>
                <a:spcPts val="500"/>
              </a:spcBef>
              <a:tabLst>
                <a:tab pos="4833938" algn="r"/>
              </a:tabLst>
              <a:defRPr sz="1800" b="0"/>
            </a:lvl4pPr>
            <a:lvl5pPr marL="972000">
              <a:spcBef>
                <a:spcPts val="500"/>
              </a:spcBef>
              <a:tabLst>
                <a:tab pos="4833938" algn="r"/>
              </a:tabLst>
              <a:defRPr sz="1800" b="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TT. MMMMM YYYY</a:t>
            </a:r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25087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TT. MMMMM YYYY</a:t>
            </a:r>
            <a:endParaRPr lang="de-CH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593725" y="1800226"/>
            <a:ext cx="9505950" cy="52197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04194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ter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TT. MMMMM YYYY</a:t>
            </a:r>
            <a:endParaRPr lang="de-CH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593724" y="1800225"/>
            <a:ext cx="9505951" cy="52197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75994" y="1351605"/>
            <a:ext cx="9522973" cy="32401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smtClean="0"/>
              <a:t>Untertitel/Ergänzung</a:t>
            </a:r>
          </a:p>
        </p:txBody>
      </p:sp>
    </p:spTree>
    <p:extLst>
      <p:ext uri="{BB962C8B-B14F-4D97-AF65-F5344CB8AC3E}">
        <p14:creationId xmlns:p14="http://schemas.microsoft.com/office/powerpoint/2010/main" val="2236436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tertitel (ohne Inhal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TT. MMMMM YYYY</a:t>
            </a:r>
            <a:endParaRPr lang="de-CH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93724" y="1350000"/>
            <a:ext cx="9505951" cy="32401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smtClean="0"/>
              <a:t>Untertitel/Ergänzung</a:t>
            </a:r>
          </a:p>
        </p:txBody>
      </p:sp>
    </p:spTree>
    <p:extLst>
      <p:ext uri="{BB962C8B-B14F-4D97-AF65-F5344CB8AC3E}">
        <p14:creationId xmlns:p14="http://schemas.microsoft.com/office/powerpoint/2010/main" val="1085512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Do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746700" y="4129644"/>
            <a:ext cx="3600000" cy="695103"/>
          </a:xfrm>
        </p:spPr>
        <p:txBody>
          <a:bodyPr anchor="t" anchorCtr="0"/>
          <a:lstStyle>
            <a:lvl1pPr>
              <a:defRPr sz="1600" b="1" baseline="0"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746700" y="4843973"/>
            <a:ext cx="3600000" cy="604072"/>
          </a:xfrm>
        </p:spPr>
        <p:txBody>
          <a:bodyPr/>
          <a:lstStyle>
            <a:lvl1pPr>
              <a:defRPr sz="1200" baseline="0">
                <a:latin typeface="Times New Roman" pitchFamily="18" charset="0"/>
                <a:cs typeface="Times New Roman" pitchFamily="18" charset="0"/>
              </a:defRPr>
            </a:lvl1pPr>
          </a:lstStyle>
          <a:p>
            <a:pPr lvl="0"/>
            <a:r>
              <a:rPr lang="de-DE" dirty="0" smtClean="0"/>
              <a:t>Weitere Informationen</a:t>
            </a:r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13"/>
          </p:nvPr>
        </p:nvSpPr>
        <p:spPr>
          <a:xfrm>
            <a:off x="1746700" y="5436815"/>
            <a:ext cx="3600000" cy="180000"/>
          </a:xfrm>
        </p:spPr>
        <p:txBody>
          <a:bodyPr/>
          <a:lstStyle>
            <a:lvl1pPr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de-DE" smtClean="0"/>
              <a:t>TT. MMMMM YYYY</a:t>
            </a:r>
            <a:endParaRPr lang="de-CH" dirty="0"/>
          </a:p>
        </p:txBody>
      </p:sp>
      <p:sp>
        <p:nvSpPr>
          <p:cNvPr id="16" name="Textplatzhalt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1746700" y="3943873"/>
            <a:ext cx="3600000" cy="185771"/>
          </a:xfrm>
        </p:spPr>
        <p:txBody>
          <a:bodyPr/>
          <a:lstStyle>
            <a:lvl1pPr>
              <a:defRPr sz="1200" i="1">
                <a:latin typeface="Times New Roman" pitchFamily="18" charset="0"/>
                <a:cs typeface="Times New Roman" pitchFamily="18" charset="0"/>
              </a:defRPr>
            </a:lvl1pPr>
          </a:lstStyle>
          <a:p>
            <a:pPr lvl="0"/>
            <a:r>
              <a:rPr lang="de-DE" dirty="0" smtClean="0"/>
              <a:t>Beschreibung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5"/>
          </p:nvPr>
        </p:nvSpPr>
        <p:spPr>
          <a:xfrm>
            <a:off x="5772621" y="3943873"/>
            <a:ext cx="4327053" cy="1726325"/>
          </a:xfrm>
        </p:spPr>
        <p:txBody>
          <a:bodyPr/>
          <a:lstStyle>
            <a:lvl1pPr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grpSp>
        <p:nvGrpSpPr>
          <p:cNvPr id="8" name="Gruppieren 7"/>
          <p:cNvGrpSpPr/>
          <p:nvPr userDrawn="1"/>
        </p:nvGrpSpPr>
        <p:grpSpPr>
          <a:xfrm>
            <a:off x="9360000" y="468000"/>
            <a:ext cx="720000" cy="719137"/>
            <a:chOff x="9754252" y="356447"/>
            <a:chExt cx="720000" cy="719137"/>
          </a:xfrm>
        </p:grpSpPr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9754252" y="356447"/>
              <a:ext cx="720000" cy="719137"/>
            </a:xfrm>
            <a:custGeom>
              <a:avLst/>
              <a:gdLst>
                <a:gd name="T0" fmla="*/ 0 w 373"/>
                <a:gd name="T1" fmla="*/ 372 h 373"/>
                <a:gd name="T2" fmla="*/ 372 w 373"/>
                <a:gd name="T3" fmla="*/ 372 h 373"/>
                <a:gd name="T4" fmla="*/ 372 w 373"/>
                <a:gd name="T5" fmla="*/ 0 h 373"/>
                <a:gd name="T6" fmla="*/ 0 w 373"/>
                <a:gd name="T7" fmla="*/ 0 h 373"/>
                <a:gd name="T8" fmla="*/ 0 w 373"/>
                <a:gd name="T9" fmla="*/ 372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3" h="373">
                  <a:moveTo>
                    <a:pt x="0" y="372"/>
                  </a:moveTo>
                  <a:lnTo>
                    <a:pt x="372" y="372"/>
                  </a:lnTo>
                  <a:lnTo>
                    <a:pt x="372" y="0"/>
                  </a:lnTo>
                  <a:lnTo>
                    <a:pt x="0" y="0"/>
                  </a:lnTo>
                  <a:lnTo>
                    <a:pt x="0" y="372"/>
                  </a:lnTo>
                </a:path>
              </a:pathLst>
            </a:custGeom>
            <a:solidFill>
              <a:srgbClr val="0C2D8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cap="rnd" cmpd="sng">
                  <a:solidFill>
                    <a:srgbClr val="0C2D83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1" name="Freeform 10"/>
            <p:cNvSpPr>
              <a:spLocks noChangeAspect="1"/>
            </p:cNvSpPr>
            <p:nvPr/>
          </p:nvSpPr>
          <p:spPr bwMode="auto">
            <a:xfrm>
              <a:off x="9871121" y="715584"/>
              <a:ext cx="603131" cy="360000"/>
            </a:xfrm>
            <a:custGeom>
              <a:avLst/>
              <a:gdLst>
                <a:gd name="T0" fmla="*/ 0 w 294"/>
                <a:gd name="T1" fmla="*/ 0 h 188"/>
                <a:gd name="T2" fmla="*/ 58 w 294"/>
                <a:gd name="T3" fmla="*/ 187 h 188"/>
                <a:gd name="T4" fmla="*/ 122 w 294"/>
                <a:gd name="T5" fmla="*/ 187 h 188"/>
                <a:gd name="T6" fmla="*/ 167 w 294"/>
                <a:gd name="T7" fmla="*/ 42 h 188"/>
                <a:gd name="T8" fmla="*/ 236 w 294"/>
                <a:gd name="T9" fmla="*/ 42 h 188"/>
                <a:gd name="T10" fmla="*/ 157 w 294"/>
                <a:gd name="T11" fmla="*/ 147 h 188"/>
                <a:gd name="T12" fmla="*/ 157 w 294"/>
                <a:gd name="T13" fmla="*/ 187 h 188"/>
                <a:gd name="T14" fmla="*/ 293 w 294"/>
                <a:gd name="T15" fmla="*/ 187 h 188"/>
                <a:gd name="T16" fmla="*/ 293 w 294"/>
                <a:gd name="T17" fmla="*/ 151 h 188"/>
                <a:gd name="T18" fmla="*/ 220 w 294"/>
                <a:gd name="T19" fmla="*/ 151 h 188"/>
                <a:gd name="T20" fmla="*/ 293 w 294"/>
                <a:gd name="T21" fmla="*/ 39 h 188"/>
                <a:gd name="T22" fmla="*/ 293 w 294"/>
                <a:gd name="T23" fmla="*/ 0 h 188"/>
                <a:gd name="T24" fmla="*/ 127 w 294"/>
                <a:gd name="T25" fmla="*/ 0 h 188"/>
                <a:gd name="T26" fmla="*/ 90 w 294"/>
                <a:gd name="T27" fmla="*/ 139 h 188"/>
                <a:gd name="T28" fmla="*/ 55 w 294"/>
                <a:gd name="T29" fmla="*/ 0 h 188"/>
                <a:gd name="T30" fmla="*/ 0 w 294"/>
                <a:gd name="T31" fmla="*/ 0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188">
                  <a:moveTo>
                    <a:pt x="0" y="0"/>
                  </a:moveTo>
                  <a:lnTo>
                    <a:pt x="58" y="187"/>
                  </a:lnTo>
                  <a:lnTo>
                    <a:pt x="122" y="187"/>
                  </a:lnTo>
                  <a:lnTo>
                    <a:pt x="167" y="42"/>
                  </a:lnTo>
                  <a:lnTo>
                    <a:pt x="236" y="42"/>
                  </a:lnTo>
                  <a:lnTo>
                    <a:pt x="157" y="147"/>
                  </a:lnTo>
                  <a:lnTo>
                    <a:pt x="157" y="187"/>
                  </a:lnTo>
                  <a:lnTo>
                    <a:pt x="293" y="187"/>
                  </a:lnTo>
                  <a:lnTo>
                    <a:pt x="293" y="151"/>
                  </a:lnTo>
                  <a:lnTo>
                    <a:pt x="220" y="151"/>
                  </a:lnTo>
                  <a:lnTo>
                    <a:pt x="293" y="39"/>
                  </a:lnTo>
                  <a:lnTo>
                    <a:pt x="293" y="0"/>
                  </a:lnTo>
                  <a:lnTo>
                    <a:pt x="127" y="0"/>
                  </a:lnTo>
                  <a:lnTo>
                    <a:pt x="90" y="139"/>
                  </a:lnTo>
                  <a:lnTo>
                    <a:pt x="55" y="0"/>
                  </a:lnTo>
                  <a:lnTo>
                    <a:pt x="0" y="0"/>
                  </a:lnTo>
                </a:path>
              </a:pathLst>
            </a:custGeom>
            <a:solidFill>
              <a:srgbClr val="B3BAC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</p:grpSp>
      <p:sp>
        <p:nvSpPr>
          <p:cNvPr id="15" name="Textfeld 3"/>
          <p:cNvSpPr txBox="1"/>
          <p:nvPr userDrawn="1"/>
        </p:nvSpPr>
        <p:spPr>
          <a:xfrm>
            <a:off x="54268" y="2827749"/>
            <a:ext cx="1548016" cy="2988332"/>
          </a:xfrm>
          <a:prstGeom prst="rect">
            <a:avLst/>
          </a:prstGeom>
          <a:noFill/>
        </p:spPr>
        <p:txBody>
          <a:bodyPr wrap="square" lIns="162000" tIns="0" rIns="0" bIns="0" rtlCol="0">
            <a:noAutofit/>
          </a:bodyPr>
          <a:lstStyle>
            <a:defPPr>
              <a:defRPr lang="de-DE"/>
            </a:defPPr>
            <a:lvl1pPr marL="0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814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627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441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254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9068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881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696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509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en-US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Risk Consulting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en-US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Employee Benefits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en-US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Insurance Brokerage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en-US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Claims Management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en-US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Pension Fund Services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endParaRPr lang="en-US" sz="800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endParaRPr lang="en-US" sz="800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endParaRPr lang="en-US" sz="800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en-US" sz="800" b="1" i="0" u="none" strike="noStrike" baseline="0" dirty="0" smtClean="0">
                <a:solidFill>
                  <a:srgbClr val="000000"/>
                </a:solidFill>
                <a:latin typeface="+mn-lt"/>
              </a:rPr>
              <a:t>VZ Insurance Services AG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de-CH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Beethovenstrasse 24</a:t>
            </a:r>
          </a:p>
          <a:p>
            <a:pPr>
              <a:spcBef>
                <a:spcPts val="200"/>
              </a:spcBef>
            </a:pPr>
            <a:r>
              <a:rPr lang="de-CH" sz="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8002 Zürich</a:t>
            </a:r>
          </a:p>
          <a:p>
            <a:pPr>
              <a:spcBef>
                <a:spcPts val="200"/>
              </a:spcBef>
            </a:pPr>
            <a:r>
              <a:rPr lang="de-CH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Telefon: 044 207 24 24 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endParaRPr lang="en-US" sz="800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endParaRPr lang="en-US" sz="800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de-CH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office@vzch.com</a:t>
            </a:r>
          </a:p>
          <a:p>
            <a:pPr marR="0" algn="l" rtl="0">
              <a:lnSpc>
                <a:spcPct val="100000"/>
              </a:lnSpc>
              <a:spcBef>
                <a:spcPts val="200"/>
              </a:spcBef>
            </a:pPr>
            <a:r>
              <a:rPr lang="de-CH" sz="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www.vzis.ch</a:t>
            </a:r>
          </a:p>
        </p:txBody>
      </p:sp>
      <p:sp>
        <p:nvSpPr>
          <p:cNvPr id="17" name="Textfeld 4"/>
          <p:cNvSpPr txBox="1"/>
          <p:nvPr userDrawn="1"/>
        </p:nvSpPr>
        <p:spPr>
          <a:xfrm>
            <a:off x="60053" y="6066167"/>
            <a:ext cx="1656184" cy="1368606"/>
          </a:xfrm>
          <a:prstGeom prst="rect">
            <a:avLst/>
          </a:prstGeom>
          <a:noFill/>
        </p:spPr>
        <p:txBody>
          <a:bodyPr wrap="square" lIns="162000" tIns="0" rIns="0" bIns="0" rtlCol="0" anchor="b" anchorCtr="0">
            <a:spAutoFit/>
          </a:bodyPr>
          <a:lstStyle>
            <a:defPPr>
              <a:defRPr lang="de-DE"/>
            </a:defPPr>
            <a:lvl1pPr marL="0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7814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627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441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254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9068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6881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696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509" algn="l" defTabSz="995627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algn="l" rtl="0">
              <a:lnSpc>
                <a:spcPct val="105000"/>
              </a:lnSpc>
            </a:pPr>
            <a:endParaRPr lang="de-CH" sz="700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  <a:p>
            <a:pPr marR="0" algn="l" rtl="0">
              <a:lnSpc>
                <a:spcPct val="105000"/>
              </a:lnSpc>
            </a:pP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Ein Unternehmen der </a:t>
            </a:r>
            <a:b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</a:b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VZ Holding AG</a:t>
            </a:r>
          </a:p>
          <a:p>
            <a:pPr marR="0" algn="l" rtl="0">
              <a:lnSpc>
                <a:spcPct val="105000"/>
              </a:lnSpc>
            </a:pPr>
            <a:endParaRPr lang="de-CH" sz="700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  <a:p>
            <a:pPr marR="0" algn="l" rtl="0">
              <a:lnSpc>
                <a:spcPct val="105000"/>
              </a:lnSpc>
            </a:pPr>
            <a:endParaRPr lang="de-CH" sz="700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  <a:p>
            <a:pPr marL="0" marR="0" indent="0" algn="l" defTabSz="995627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VAG-Registernummer: 10360</a:t>
            </a:r>
          </a:p>
          <a:p>
            <a:pPr marR="0" algn="l" rtl="0">
              <a:lnSpc>
                <a:spcPct val="105000"/>
              </a:lnSpc>
            </a:pPr>
            <a:endParaRPr lang="de-CH" sz="700" b="0" i="0" u="none" strike="noStrike" baseline="0" dirty="0" smtClean="0">
              <a:solidFill>
                <a:srgbClr val="000000"/>
              </a:solidFill>
              <a:latin typeface="Times New Roman"/>
            </a:endParaRPr>
          </a:p>
          <a:p>
            <a:pPr marR="0" algn="l" rtl="0">
              <a:lnSpc>
                <a:spcPct val="105000"/>
              </a:lnSpc>
            </a:pP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Mitgliedschaften</a:t>
            </a:r>
          </a:p>
          <a:p>
            <a:pPr marR="0" algn="l" rtl="0">
              <a:lnSpc>
                <a:spcPct val="105000"/>
              </a:lnSpc>
            </a:pP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WBN Worldwide Broker Network</a:t>
            </a:r>
          </a:p>
          <a:p>
            <a:pPr marR="0" algn="l" rtl="0">
              <a:lnSpc>
                <a:spcPct val="105000"/>
              </a:lnSpc>
            </a:pP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IBN International </a:t>
            </a:r>
            <a:r>
              <a:rPr lang="de-CH" sz="700" b="0" i="0" u="none" strike="noStrike" baseline="0" dirty="0" err="1" smtClean="0">
                <a:solidFill>
                  <a:srgbClr val="000000"/>
                </a:solidFill>
                <a:latin typeface="Times New Roman"/>
              </a:rPr>
              <a:t>Benefits</a:t>
            </a: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 Network</a:t>
            </a:r>
          </a:p>
          <a:p>
            <a:pPr marR="0" algn="l" rtl="0">
              <a:lnSpc>
                <a:spcPct val="105000"/>
              </a:lnSpc>
            </a:pP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SIBA Swiss Insurance Brokers </a:t>
            </a:r>
            <a:r>
              <a:rPr lang="de-CH" sz="700" b="0" i="0" u="none" strike="noStrike" baseline="0" dirty="0" err="1" smtClean="0">
                <a:solidFill>
                  <a:srgbClr val="000000"/>
                </a:solidFill>
                <a:latin typeface="Times New Roman"/>
              </a:rPr>
              <a:t>Assoc</a:t>
            </a:r>
            <a:r>
              <a:rPr lang="de-CH" sz="700" b="0" i="0" u="none" strike="noStrike" baseline="0" dirty="0" smtClean="0">
                <a:solidFill>
                  <a:srgbClr val="000000"/>
                </a:solidFill>
                <a:latin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5195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palten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TT. MMMMM YYYY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93724" y="1350000"/>
            <a:ext cx="9487513" cy="32401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smtClean="0"/>
              <a:t>Untertitel/Ergänzung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5" hasCustomPrompt="1"/>
          </p:nvPr>
        </p:nvSpPr>
        <p:spPr>
          <a:xfrm>
            <a:off x="594099" y="1800412"/>
            <a:ext cx="4320000" cy="360000"/>
          </a:xfrm>
          <a:solidFill>
            <a:schemeClr val="tx2"/>
          </a:solidFill>
        </p:spPr>
        <p:txBody>
          <a:bodyPr lIns="54000" tIns="54000" rIns="54000" bIns="54000" anchor="ctr" anchorCtr="0"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CH" dirty="0" smtClean="0"/>
              <a:t>Titel</a:t>
            </a:r>
            <a:endParaRPr lang="de-CH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6" hasCustomPrompt="1"/>
          </p:nvPr>
        </p:nvSpPr>
        <p:spPr>
          <a:xfrm>
            <a:off x="5778749" y="1800412"/>
            <a:ext cx="4320000" cy="360000"/>
          </a:xfrm>
          <a:solidFill>
            <a:schemeClr val="tx2"/>
          </a:solidFill>
        </p:spPr>
        <p:txBody>
          <a:bodyPr lIns="54000" tIns="54000" rIns="54000" bIns="54000" anchor="ctr" anchorCtr="0"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CH" dirty="0" smtClean="0"/>
              <a:t>Titel</a:t>
            </a:r>
            <a:endParaRPr lang="de-CH" dirty="0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17"/>
          </p:nvPr>
        </p:nvSpPr>
        <p:spPr>
          <a:xfrm>
            <a:off x="594652" y="2336852"/>
            <a:ext cx="4320000" cy="4680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14" name="Inhaltsplatzhalter 12"/>
          <p:cNvSpPr>
            <a:spLocks noGrp="1"/>
          </p:cNvSpPr>
          <p:nvPr>
            <p:ph sz="quarter" idx="18"/>
          </p:nvPr>
        </p:nvSpPr>
        <p:spPr>
          <a:xfrm>
            <a:off x="5778748" y="2336852"/>
            <a:ext cx="4320000" cy="4680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512939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palten ohn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TT. MMMMM YYYY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93724" y="1350000"/>
            <a:ext cx="9487513" cy="32401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smtClean="0"/>
              <a:t>Untertitel/Ergänzung</a:t>
            </a:r>
          </a:p>
        </p:txBody>
      </p:sp>
      <p:sp>
        <p:nvSpPr>
          <p:cNvPr id="13" name="Inhaltsplatzhalter 12"/>
          <p:cNvSpPr>
            <a:spLocks noGrp="1"/>
          </p:cNvSpPr>
          <p:nvPr>
            <p:ph sz="quarter" idx="17"/>
          </p:nvPr>
        </p:nvSpPr>
        <p:spPr>
          <a:xfrm>
            <a:off x="594652" y="1800411"/>
            <a:ext cx="4320000" cy="521644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14" name="Inhaltsplatzhalter 12"/>
          <p:cNvSpPr>
            <a:spLocks noGrp="1"/>
          </p:cNvSpPr>
          <p:nvPr>
            <p:ph sz="quarter" idx="18"/>
          </p:nvPr>
        </p:nvSpPr>
        <p:spPr>
          <a:xfrm>
            <a:off x="5778748" y="1800411"/>
            <a:ext cx="4320000" cy="521644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581368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TT. MMMMM YYYY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7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93724" y="1350000"/>
            <a:ext cx="9505950" cy="2524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smtClean="0"/>
              <a:t>Untertitel/Ergänzung</a:t>
            </a: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6" hasCustomPrompt="1"/>
          </p:nvPr>
        </p:nvSpPr>
        <p:spPr>
          <a:xfrm>
            <a:off x="594492" y="1800451"/>
            <a:ext cx="2880000" cy="360000"/>
          </a:xfrm>
          <a:solidFill>
            <a:schemeClr val="tx2"/>
          </a:solidFill>
        </p:spPr>
        <p:txBody>
          <a:bodyPr lIns="54000" tIns="54000" rIns="54000" bIns="54000" anchor="ctr" anchorCtr="0"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CH" dirty="0" smtClean="0"/>
              <a:t>Titel</a:t>
            </a:r>
            <a:endParaRPr lang="de-CH" dirty="0"/>
          </a:p>
        </p:txBody>
      </p:sp>
      <p:sp>
        <p:nvSpPr>
          <p:cNvPr id="11" name="Textplatzhalter 7"/>
          <p:cNvSpPr>
            <a:spLocks noGrp="1"/>
          </p:cNvSpPr>
          <p:nvPr>
            <p:ph type="body" sz="quarter" idx="17" hasCustomPrompt="1"/>
          </p:nvPr>
        </p:nvSpPr>
        <p:spPr>
          <a:xfrm>
            <a:off x="3906860" y="1791964"/>
            <a:ext cx="2880000" cy="360000"/>
          </a:xfrm>
          <a:solidFill>
            <a:schemeClr val="tx2"/>
          </a:solidFill>
        </p:spPr>
        <p:txBody>
          <a:bodyPr lIns="54000" tIns="54000" rIns="54000" bIns="54000" anchor="ctr" anchorCtr="0"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CH" dirty="0" smtClean="0"/>
              <a:t>Titel</a:t>
            </a:r>
            <a:endParaRPr lang="de-CH" dirty="0"/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8" hasCustomPrompt="1"/>
          </p:nvPr>
        </p:nvSpPr>
        <p:spPr>
          <a:xfrm>
            <a:off x="7218908" y="1791964"/>
            <a:ext cx="2880000" cy="360000"/>
          </a:xfrm>
          <a:solidFill>
            <a:schemeClr val="tx2"/>
          </a:solidFill>
        </p:spPr>
        <p:txBody>
          <a:bodyPr lIns="54000" tIns="54000" rIns="54000" bIns="54000" anchor="ctr" anchorCtr="0"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CH" dirty="0" smtClean="0"/>
              <a:t>Titel</a:t>
            </a:r>
            <a:endParaRPr lang="de-CH" dirty="0"/>
          </a:p>
        </p:txBody>
      </p:sp>
      <p:sp>
        <p:nvSpPr>
          <p:cNvPr id="14" name="Inhaltsplatzhalter 13"/>
          <p:cNvSpPr>
            <a:spLocks noGrp="1"/>
          </p:cNvSpPr>
          <p:nvPr>
            <p:ph sz="quarter" idx="19"/>
          </p:nvPr>
        </p:nvSpPr>
        <p:spPr>
          <a:xfrm>
            <a:off x="594492" y="2340991"/>
            <a:ext cx="2880000" cy="4680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15" name="Inhaltsplatzhalter 13"/>
          <p:cNvSpPr>
            <a:spLocks noGrp="1"/>
          </p:cNvSpPr>
          <p:nvPr>
            <p:ph sz="quarter" idx="20"/>
          </p:nvPr>
        </p:nvSpPr>
        <p:spPr>
          <a:xfrm>
            <a:off x="3899863" y="2340991"/>
            <a:ext cx="2880000" cy="4680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16" name="Inhaltsplatzhalter 13"/>
          <p:cNvSpPr>
            <a:spLocks noGrp="1"/>
          </p:cNvSpPr>
          <p:nvPr>
            <p:ph sz="quarter" idx="21"/>
          </p:nvPr>
        </p:nvSpPr>
        <p:spPr>
          <a:xfrm>
            <a:off x="7218908" y="2340991"/>
            <a:ext cx="2880000" cy="4680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929842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, Grafik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TT. MMMMM YYYY</a:t>
            </a:r>
            <a:endParaRPr lang="de-CH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593725" y="2916536"/>
            <a:ext cx="9505950" cy="410339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4" name="SmartArt-Platzhalter 3"/>
          <p:cNvSpPr>
            <a:spLocks noGrp="1"/>
          </p:cNvSpPr>
          <p:nvPr>
            <p:ph type="dgm" sz="quarter" idx="14"/>
          </p:nvPr>
        </p:nvSpPr>
        <p:spPr>
          <a:xfrm>
            <a:off x="593725" y="1547813"/>
            <a:ext cx="9505950" cy="1152698"/>
          </a:xfrm>
        </p:spPr>
        <p:txBody>
          <a:bodyPr/>
          <a:lstStyle/>
          <a:p>
            <a:r>
              <a:rPr lang="de-DE" dirty="0" smtClean="0"/>
              <a:t>Klicken Sie auf das Symbol, um die SmartArt-Grafik hinzuzufügen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048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TT. MMMMM YYYY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6237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TT. MMMMM YYYY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77268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ra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/>
          <p:cNvSpPr txBox="1">
            <a:spLocks noChangeArrowheads="1"/>
          </p:cNvSpPr>
          <p:nvPr userDrawn="1"/>
        </p:nvSpPr>
        <p:spPr bwMode="auto">
          <a:xfrm>
            <a:off x="1602284" y="4402138"/>
            <a:ext cx="7489825" cy="153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571500">
              <a:defRPr>
                <a:solidFill>
                  <a:schemeClr val="tx1"/>
                </a:solidFill>
                <a:latin typeface="Arial" charset="0"/>
              </a:defRPr>
            </a:lvl2pPr>
            <a:lvl3pPr marL="1143000">
              <a:defRPr>
                <a:solidFill>
                  <a:schemeClr val="tx1"/>
                </a:solidFill>
                <a:latin typeface="Arial" charset="0"/>
              </a:defRPr>
            </a:lvl3pPr>
            <a:lvl4pPr marL="1714500">
              <a:defRPr>
                <a:solidFill>
                  <a:schemeClr val="tx1"/>
                </a:solidFill>
                <a:latin typeface="Arial" charset="0"/>
              </a:defRPr>
            </a:lvl4pPr>
            <a:lvl5pPr marL="2286000">
              <a:defRPr>
                <a:solidFill>
                  <a:schemeClr val="tx1"/>
                </a:solidFill>
                <a:latin typeface="Arial" charset="0"/>
              </a:defRPr>
            </a:lvl5pPr>
            <a:lvl6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de-CH" sz="5000" b="1" dirty="0" smtClean="0">
                <a:solidFill>
                  <a:srgbClr val="0C2D83"/>
                </a:solidFill>
              </a:rPr>
              <a:t>VZ Insurance Services</a:t>
            </a:r>
            <a:endParaRPr lang="de-CH" sz="5000" b="1" dirty="0">
              <a:solidFill>
                <a:srgbClr val="0C2D83"/>
              </a:solidFill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de-CH" sz="3000" dirty="0">
                <a:solidFill>
                  <a:srgbClr val="0C2D83"/>
                </a:solidFill>
              </a:rPr>
              <a:t>Hier sind Sie gut beraten.</a:t>
            </a:r>
            <a:endParaRPr lang="de-DE" sz="3000" dirty="0">
              <a:solidFill>
                <a:srgbClr val="0C2D83"/>
              </a:solidFill>
            </a:endParaRPr>
          </a:p>
        </p:txBody>
      </p:sp>
      <p:grpSp>
        <p:nvGrpSpPr>
          <p:cNvPr id="7" name="Group 10"/>
          <p:cNvGrpSpPr>
            <a:grpSpLocks/>
          </p:cNvGrpSpPr>
          <p:nvPr userDrawn="1"/>
        </p:nvGrpSpPr>
        <p:grpSpPr bwMode="auto">
          <a:xfrm>
            <a:off x="4061569" y="1411288"/>
            <a:ext cx="2581275" cy="2581275"/>
            <a:chOff x="5614" y="143"/>
            <a:chExt cx="453" cy="453"/>
          </a:xfrm>
        </p:grpSpPr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5614" y="143"/>
              <a:ext cx="453" cy="453"/>
            </a:xfrm>
            <a:custGeom>
              <a:avLst/>
              <a:gdLst>
                <a:gd name="T0" fmla="*/ 0 w 373"/>
                <a:gd name="T1" fmla="*/ 372 h 373"/>
                <a:gd name="T2" fmla="*/ 372 w 373"/>
                <a:gd name="T3" fmla="*/ 372 h 373"/>
                <a:gd name="T4" fmla="*/ 372 w 373"/>
                <a:gd name="T5" fmla="*/ 0 h 373"/>
                <a:gd name="T6" fmla="*/ 0 w 373"/>
                <a:gd name="T7" fmla="*/ 0 h 373"/>
                <a:gd name="T8" fmla="*/ 0 w 373"/>
                <a:gd name="T9" fmla="*/ 372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3" h="373">
                  <a:moveTo>
                    <a:pt x="0" y="372"/>
                  </a:moveTo>
                  <a:lnTo>
                    <a:pt x="372" y="372"/>
                  </a:lnTo>
                  <a:lnTo>
                    <a:pt x="372" y="0"/>
                  </a:lnTo>
                  <a:lnTo>
                    <a:pt x="0" y="0"/>
                  </a:lnTo>
                  <a:lnTo>
                    <a:pt x="0" y="372"/>
                  </a:lnTo>
                </a:path>
              </a:pathLst>
            </a:custGeom>
            <a:solidFill>
              <a:srgbClr val="0C2D8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cap="rnd" cmpd="sng">
                  <a:solidFill>
                    <a:srgbClr val="0C2D83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9" name="Freeform 12"/>
            <p:cNvSpPr>
              <a:spLocks/>
            </p:cNvSpPr>
            <p:nvPr/>
          </p:nvSpPr>
          <p:spPr bwMode="auto">
            <a:xfrm>
              <a:off x="5705" y="380"/>
              <a:ext cx="361" cy="215"/>
            </a:xfrm>
            <a:custGeom>
              <a:avLst/>
              <a:gdLst>
                <a:gd name="T0" fmla="*/ 0 w 294"/>
                <a:gd name="T1" fmla="*/ 0 h 188"/>
                <a:gd name="T2" fmla="*/ 58 w 294"/>
                <a:gd name="T3" fmla="*/ 187 h 188"/>
                <a:gd name="T4" fmla="*/ 122 w 294"/>
                <a:gd name="T5" fmla="*/ 187 h 188"/>
                <a:gd name="T6" fmla="*/ 167 w 294"/>
                <a:gd name="T7" fmla="*/ 42 h 188"/>
                <a:gd name="T8" fmla="*/ 236 w 294"/>
                <a:gd name="T9" fmla="*/ 42 h 188"/>
                <a:gd name="T10" fmla="*/ 157 w 294"/>
                <a:gd name="T11" fmla="*/ 147 h 188"/>
                <a:gd name="T12" fmla="*/ 157 w 294"/>
                <a:gd name="T13" fmla="*/ 187 h 188"/>
                <a:gd name="T14" fmla="*/ 293 w 294"/>
                <a:gd name="T15" fmla="*/ 187 h 188"/>
                <a:gd name="T16" fmla="*/ 293 w 294"/>
                <a:gd name="T17" fmla="*/ 151 h 188"/>
                <a:gd name="T18" fmla="*/ 220 w 294"/>
                <a:gd name="T19" fmla="*/ 151 h 188"/>
                <a:gd name="T20" fmla="*/ 293 w 294"/>
                <a:gd name="T21" fmla="*/ 39 h 188"/>
                <a:gd name="T22" fmla="*/ 293 w 294"/>
                <a:gd name="T23" fmla="*/ 0 h 188"/>
                <a:gd name="T24" fmla="*/ 127 w 294"/>
                <a:gd name="T25" fmla="*/ 0 h 188"/>
                <a:gd name="T26" fmla="*/ 90 w 294"/>
                <a:gd name="T27" fmla="*/ 139 h 188"/>
                <a:gd name="T28" fmla="*/ 55 w 294"/>
                <a:gd name="T29" fmla="*/ 0 h 188"/>
                <a:gd name="T30" fmla="*/ 0 w 294"/>
                <a:gd name="T31" fmla="*/ 0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188">
                  <a:moveTo>
                    <a:pt x="0" y="0"/>
                  </a:moveTo>
                  <a:lnTo>
                    <a:pt x="58" y="187"/>
                  </a:lnTo>
                  <a:lnTo>
                    <a:pt x="122" y="187"/>
                  </a:lnTo>
                  <a:lnTo>
                    <a:pt x="167" y="42"/>
                  </a:lnTo>
                  <a:lnTo>
                    <a:pt x="236" y="42"/>
                  </a:lnTo>
                  <a:lnTo>
                    <a:pt x="157" y="147"/>
                  </a:lnTo>
                  <a:lnTo>
                    <a:pt x="157" y="187"/>
                  </a:lnTo>
                  <a:lnTo>
                    <a:pt x="293" y="187"/>
                  </a:lnTo>
                  <a:lnTo>
                    <a:pt x="293" y="151"/>
                  </a:lnTo>
                  <a:lnTo>
                    <a:pt x="220" y="151"/>
                  </a:lnTo>
                  <a:lnTo>
                    <a:pt x="293" y="39"/>
                  </a:lnTo>
                  <a:lnTo>
                    <a:pt x="293" y="0"/>
                  </a:lnTo>
                  <a:lnTo>
                    <a:pt x="127" y="0"/>
                  </a:lnTo>
                  <a:lnTo>
                    <a:pt x="90" y="139"/>
                  </a:lnTo>
                  <a:lnTo>
                    <a:pt x="55" y="0"/>
                  </a:lnTo>
                  <a:lnTo>
                    <a:pt x="0" y="0"/>
                  </a:lnTo>
                </a:path>
              </a:pathLst>
            </a:custGeom>
            <a:solidFill>
              <a:srgbClr val="B3BAC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</p:grpSp>
    </p:spTree>
    <p:extLst>
      <p:ext uri="{BB962C8B-B14F-4D97-AF65-F5344CB8AC3E}">
        <p14:creationId xmlns:p14="http://schemas.microsoft.com/office/powerpoint/2010/main" val="3016697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2466380" y="1800225"/>
            <a:ext cx="5760640" cy="3959226"/>
          </a:xfrm>
        </p:spPr>
        <p:txBody>
          <a:bodyPr anchor="ctr" anchorCtr="0"/>
          <a:lstStyle>
            <a:lvl1pPr marL="252000" indent="-252000">
              <a:spcBef>
                <a:spcPts val="1700"/>
              </a:spcBef>
              <a:buFont typeface="+mj-lt"/>
              <a:buAutoNum type="arabicPeriod"/>
              <a:tabLst>
                <a:tab pos="4833938" algn="r"/>
              </a:tabLst>
              <a:defRPr sz="1800" b="0"/>
            </a:lvl1pPr>
            <a:lvl2pPr marL="432000">
              <a:spcBef>
                <a:spcPts val="500"/>
              </a:spcBef>
              <a:tabLst>
                <a:tab pos="4833938" algn="r"/>
              </a:tabLst>
              <a:defRPr sz="1800" b="0"/>
            </a:lvl2pPr>
            <a:lvl3pPr marL="612000">
              <a:spcBef>
                <a:spcPts val="500"/>
              </a:spcBef>
              <a:tabLst>
                <a:tab pos="4833938" algn="r"/>
              </a:tabLst>
              <a:defRPr sz="1800" b="0"/>
            </a:lvl3pPr>
            <a:lvl4pPr marL="792000">
              <a:spcBef>
                <a:spcPts val="500"/>
              </a:spcBef>
              <a:tabLst>
                <a:tab pos="4833938" algn="r"/>
              </a:tabLst>
              <a:defRPr sz="1800" b="0"/>
            </a:lvl4pPr>
            <a:lvl5pPr marL="972000">
              <a:spcBef>
                <a:spcPts val="500"/>
              </a:spcBef>
              <a:tabLst>
                <a:tab pos="4833938" algn="r"/>
              </a:tabLst>
              <a:defRPr sz="1800" b="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TT. MMMMM YYYY</a:t>
            </a:r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99809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TT. MMMMM YYYY</a:t>
            </a:r>
            <a:endParaRPr lang="de-CH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593725" y="1800226"/>
            <a:ext cx="9505950" cy="52197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8688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ter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TT. MMMMM YYYY</a:t>
            </a:r>
            <a:endParaRPr lang="de-CH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593724" y="1800225"/>
            <a:ext cx="9505951" cy="52197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75994" y="1351605"/>
            <a:ext cx="9522973" cy="32401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smtClean="0"/>
              <a:t>Untertitel/Ergänzung</a:t>
            </a:r>
          </a:p>
        </p:txBody>
      </p:sp>
    </p:spTree>
    <p:extLst>
      <p:ext uri="{BB962C8B-B14F-4D97-AF65-F5344CB8AC3E}">
        <p14:creationId xmlns:p14="http://schemas.microsoft.com/office/powerpoint/2010/main" val="3233489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tertitel (ohne Inhal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TT. MMMMM YYYY</a:t>
            </a:r>
            <a:endParaRPr lang="de-CH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93724" y="1350000"/>
            <a:ext cx="9505951" cy="32401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smtClean="0"/>
              <a:t>Untertitel/Ergänzung</a:t>
            </a:r>
          </a:p>
        </p:txBody>
      </p:sp>
    </p:spTree>
    <p:extLst>
      <p:ext uri="{BB962C8B-B14F-4D97-AF65-F5344CB8AC3E}">
        <p14:creationId xmlns:p14="http://schemas.microsoft.com/office/powerpoint/2010/main" val="1590809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palten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TT. MMMMM YYYY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93724" y="1350000"/>
            <a:ext cx="9487513" cy="32401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smtClean="0"/>
              <a:t>Untertitel/Ergänzung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5" hasCustomPrompt="1"/>
          </p:nvPr>
        </p:nvSpPr>
        <p:spPr>
          <a:xfrm>
            <a:off x="594099" y="1800412"/>
            <a:ext cx="4320000" cy="360000"/>
          </a:xfrm>
          <a:solidFill>
            <a:schemeClr val="tx2"/>
          </a:solidFill>
        </p:spPr>
        <p:txBody>
          <a:bodyPr lIns="54000" tIns="54000" rIns="54000" bIns="54000" anchor="ctr" anchorCtr="0"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CH" dirty="0" smtClean="0"/>
              <a:t>Titel</a:t>
            </a:r>
            <a:endParaRPr lang="de-CH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6" hasCustomPrompt="1"/>
          </p:nvPr>
        </p:nvSpPr>
        <p:spPr>
          <a:xfrm>
            <a:off x="5778749" y="1800412"/>
            <a:ext cx="4320000" cy="360000"/>
          </a:xfrm>
          <a:solidFill>
            <a:schemeClr val="tx2"/>
          </a:solidFill>
        </p:spPr>
        <p:txBody>
          <a:bodyPr lIns="54000" tIns="54000" rIns="54000" bIns="54000" anchor="ctr" anchorCtr="0"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CH" dirty="0" smtClean="0"/>
              <a:t>Titel</a:t>
            </a:r>
            <a:endParaRPr lang="de-CH" dirty="0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17"/>
          </p:nvPr>
        </p:nvSpPr>
        <p:spPr>
          <a:xfrm>
            <a:off x="594652" y="2336852"/>
            <a:ext cx="4320000" cy="4680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14" name="Inhaltsplatzhalter 12"/>
          <p:cNvSpPr>
            <a:spLocks noGrp="1"/>
          </p:cNvSpPr>
          <p:nvPr>
            <p:ph sz="quarter" idx="18"/>
          </p:nvPr>
        </p:nvSpPr>
        <p:spPr>
          <a:xfrm>
            <a:off x="5778748" y="2336852"/>
            <a:ext cx="4320000" cy="4680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43623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palten ohn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TT. MMMMM YYYY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93724" y="1350000"/>
            <a:ext cx="9487513" cy="32401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smtClean="0"/>
              <a:t>Untertitel/Ergänzung</a:t>
            </a:r>
          </a:p>
        </p:txBody>
      </p:sp>
      <p:sp>
        <p:nvSpPr>
          <p:cNvPr id="13" name="Inhaltsplatzhalter 12"/>
          <p:cNvSpPr>
            <a:spLocks noGrp="1"/>
          </p:cNvSpPr>
          <p:nvPr>
            <p:ph sz="quarter" idx="17"/>
          </p:nvPr>
        </p:nvSpPr>
        <p:spPr>
          <a:xfrm>
            <a:off x="594652" y="1800411"/>
            <a:ext cx="4320000" cy="521644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14" name="Inhaltsplatzhalter 12"/>
          <p:cNvSpPr>
            <a:spLocks noGrp="1"/>
          </p:cNvSpPr>
          <p:nvPr>
            <p:ph sz="quarter" idx="18"/>
          </p:nvPr>
        </p:nvSpPr>
        <p:spPr>
          <a:xfrm>
            <a:off x="5778748" y="1800411"/>
            <a:ext cx="4320000" cy="521644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40808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TT. MMMMM YYYY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7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93724" y="1350000"/>
            <a:ext cx="9505950" cy="2524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 smtClean="0"/>
              <a:t>Untertitel/Ergänzung</a:t>
            </a: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6" hasCustomPrompt="1"/>
          </p:nvPr>
        </p:nvSpPr>
        <p:spPr>
          <a:xfrm>
            <a:off x="594492" y="1800451"/>
            <a:ext cx="2880000" cy="360000"/>
          </a:xfrm>
          <a:solidFill>
            <a:schemeClr val="tx2"/>
          </a:solidFill>
        </p:spPr>
        <p:txBody>
          <a:bodyPr lIns="54000" tIns="54000" rIns="54000" bIns="54000" anchor="ctr" anchorCtr="0"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CH" dirty="0" smtClean="0"/>
              <a:t>Titel</a:t>
            </a:r>
            <a:endParaRPr lang="de-CH" dirty="0"/>
          </a:p>
        </p:txBody>
      </p:sp>
      <p:sp>
        <p:nvSpPr>
          <p:cNvPr id="11" name="Textplatzhalter 7"/>
          <p:cNvSpPr>
            <a:spLocks noGrp="1"/>
          </p:cNvSpPr>
          <p:nvPr>
            <p:ph type="body" sz="quarter" idx="17" hasCustomPrompt="1"/>
          </p:nvPr>
        </p:nvSpPr>
        <p:spPr>
          <a:xfrm>
            <a:off x="3906860" y="1791964"/>
            <a:ext cx="2880000" cy="360000"/>
          </a:xfrm>
          <a:solidFill>
            <a:schemeClr val="tx2"/>
          </a:solidFill>
        </p:spPr>
        <p:txBody>
          <a:bodyPr lIns="54000" tIns="54000" rIns="54000" bIns="54000" anchor="ctr" anchorCtr="0"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CH" dirty="0" smtClean="0"/>
              <a:t>Titel</a:t>
            </a:r>
            <a:endParaRPr lang="de-CH" dirty="0"/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8" hasCustomPrompt="1"/>
          </p:nvPr>
        </p:nvSpPr>
        <p:spPr>
          <a:xfrm>
            <a:off x="7218908" y="1791964"/>
            <a:ext cx="2880000" cy="360000"/>
          </a:xfrm>
          <a:solidFill>
            <a:schemeClr val="tx2"/>
          </a:solidFill>
        </p:spPr>
        <p:txBody>
          <a:bodyPr lIns="54000" tIns="54000" rIns="54000" bIns="54000" anchor="ctr" anchorCtr="0"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CH" dirty="0" smtClean="0"/>
              <a:t>Titel</a:t>
            </a:r>
            <a:endParaRPr lang="de-CH" dirty="0"/>
          </a:p>
        </p:txBody>
      </p:sp>
      <p:sp>
        <p:nvSpPr>
          <p:cNvPr id="14" name="Inhaltsplatzhalter 13"/>
          <p:cNvSpPr>
            <a:spLocks noGrp="1"/>
          </p:cNvSpPr>
          <p:nvPr>
            <p:ph sz="quarter" idx="19"/>
          </p:nvPr>
        </p:nvSpPr>
        <p:spPr>
          <a:xfrm>
            <a:off x="594492" y="2340991"/>
            <a:ext cx="2880000" cy="4680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15" name="Inhaltsplatzhalter 13"/>
          <p:cNvSpPr>
            <a:spLocks noGrp="1"/>
          </p:cNvSpPr>
          <p:nvPr>
            <p:ph sz="quarter" idx="20"/>
          </p:nvPr>
        </p:nvSpPr>
        <p:spPr>
          <a:xfrm>
            <a:off x="3899863" y="2340991"/>
            <a:ext cx="2880000" cy="4680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16" name="Inhaltsplatzhalter 13"/>
          <p:cNvSpPr>
            <a:spLocks noGrp="1"/>
          </p:cNvSpPr>
          <p:nvPr>
            <p:ph sz="quarter" idx="21"/>
          </p:nvPr>
        </p:nvSpPr>
        <p:spPr>
          <a:xfrm>
            <a:off x="7218908" y="2340991"/>
            <a:ext cx="2880000" cy="4680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63529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593724" y="468000"/>
            <a:ext cx="8640275" cy="79235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12" name="Textplatzhalter 2"/>
          <p:cNvSpPr>
            <a:spLocks noGrp="1"/>
          </p:cNvSpPr>
          <p:nvPr>
            <p:ph type="body" idx="1"/>
          </p:nvPr>
        </p:nvSpPr>
        <p:spPr>
          <a:xfrm>
            <a:off x="598620" y="1547813"/>
            <a:ext cx="9481379" cy="54721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cxnSp>
        <p:nvCxnSpPr>
          <p:cNvPr id="17" name="Gerade Verbindung 16"/>
          <p:cNvCxnSpPr/>
          <p:nvPr/>
        </p:nvCxnSpPr>
        <p:spPr>
          <a:xfrm>
            <a:off x="593724" y="1332359"/>
            <a:ext cx="948627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atumsplatzhalter 3"/>
          <p:cNvSpPr>
            <a:spLocks noGrp="1"/>
          </p:cNvSpPr>
          <p:nvPr>
            <p:ph type="dt" sz="half" idx="2"/>
          </p:nvPr>
        </p:nvSpPr>
        <p:spPr>
          <a:xfrm>
            <a:off x="1746300" y="7199999"/>
            <a:ext cx="1571131" cy="1800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TT. MMMMM YYYY</a:t>
            </a:r>
            <a:endParaRPr lang="de-CH" dirty="0"/>
          </a:p>
        </p:txBody>
      </p:sp>
      <p:sp>
        <p:nvSpPr>
          <p:cNvPr id="2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17431" y="7199999"/>
            <a:ext cx="4066513" cy="18126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de-CH" dirty="0"/>
          </a:p>
        </p:txBody>
      </p:sp>
      <p:sp>
        <p:nvSpPr>
          <p:cNvPr id="2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099675" y="7200001"/>
            <a:ext cx="395597" cy="1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4643FF1-1918-4E1A-96F4-73A76701DE57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22" name="Textfeld 21"/>
          <p:cNvSpPr txBox="1"/>
          <p:nvPr/>
        </p:nvSpPr>
        <p:spPr>
          <a:xfrm>
            <a:off x="198126" y="7199999"/>
            <a:ext cx="1692189" cy="25304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de-CH" sz="1000" dirty="0" smtClean="0"/>
              <a:t>© VZ Insurance Services AG</a:t>
            </a:r>
            <a:r>
              <a:rPr lang="de-CH" sz="1000" baseline="0" dirty="0" smtClean="0"/>
              <a:t> </a:t>
            </a:r>
            <a:endParaRPr lang="de-CH" sz="1000" dirty="0" smtClean="0"/>
          </a:p>
        </p:txBody>
      </p:sp>
      <p:grpSp>
        <p:nvGrpSpPr>
          <p:cNvPr id="2" name="Gruppieren 1"/>
          <p:cNvGrpSpPr/>
          <p:nvPr/>
        </p:nvGrpSpPr>
        <p:grpSpPr>
          <a:xfrm>
            <a:off x="9360000" y="468000"/>
            <a:ext cx="720000" cy="719137"/>
            <a:chOff x="9754252" y="356447"/>
            <a:chExt cx="720000" cy="719137"/>
          </a:xfrm>
        </p:grpSpPr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9754252" y="356447"/>
              <a:ext cx="720000" cy="719137"/>
            </a:xfrm>
            <a:custGeom>
              <a:avLst/>
              <a:gdLst>
                <a:gd name="T0" fmla="*/ 0 w 373"/>
                <a:gd name="T1" fmla="*/ 372 h 373"/>
                <a:gd name="T2" fmla="*/ 372 w 373"/>
                <a:gd name="T3" fmla="*/ 372 h 373"/>
                <a:gd name="T4" fmla="*/ 372 w 373"/>
                <a:gd name="T5" fmla="*/ 0 h 373"/>
                <a:gd name="T6" fmla="*/ 0 w 373"/>
                <a:gd name="T7" fmla="*/ 0 h 373"/>
                <a:gd name="T8" fmla="*/ 0 w 373"/>
                <a:gd name="T9" fmla="*/ 372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3" h="373">
                  <a:moveTo>
                    <a:pt x="0" y="372"/>
                  </a:moveTo>
                  <a:lnTo>
                    <a:pt x="372" y="372"/>
                  </a:lnTo>
                  <a:lnTo>
                    <a:pt x="372" y="0"/>
                  </a:lnTo>
                  <a:lnTo>
                    <a:pt x="0" y="0"/>
                  </a:lnTo>
                  <a:lnTo>
                    <a:pt x="0" y="372"/>
                  </a:lnTo>
                </a:path>
              </a:pathLst>
            </a:custGeom>
            <a:solidFill>
              <a:srgbClr val="0C2D8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cap="rnd" cmpd="sng">
                  <a:solidFill>
                    <a:srgbClr val="0C2D83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5" name="Freeform 10"/>
            <p:cNvSpPr>
              <a:spLocks noChangeAspect="1"/>
            </p:cNvSpPr>
            <p:nvPr/>
          </p:nvSpPr>
          <p:spPr bwMode="auto">
            <a:xfrm>
              <a:off x="9871121" y="715584"/>
              <a:ext cx="603131" cy="360000"/>
            </a:xfrm>
            <a:custGeom>
              <a:avLst/>
              <a:gdLst>
                <a:gd name="T0" fmla="*/ 0 w 294"/>
                <a:gd name="T1" fmla="*/ 0 h 188"/>
                <a:gd name="T2" fmla="*/ 58 w 294"/>
                <a:gd name="T3" fmla="*/ 187 h 188"/>
                <a:gd name="T4" fmla="*/ 122 w 294"/>
                <a:gd name="T5" fmla="*/ 187 h 188"/>
                <a:gd name="T6" fmla="*/ 167 w 294"/>
                <a:gd name="T7" fmla="*/ 42 h 188"/>
                <a:gd name="T8" fmla="*/ 236 w 294"/>
                <a:gd name="T9" fmla="*/ 42 h 188"/>
                <a:gd name="T10" fmla="*/ 157 w 294"/>
                <a:gd name="T11" fmla="*/ 147 h 188"/>
                <a:gd name="T12" fmla="*/ 157 w 294"/>
                <a:gd name="T13" fmla="*/ 187 h 188"/>
                <a:gd name="T14" fmla="*/ 293 w 294"/>
                <a:gd name="T15" fmla="*/ 187 h 188"/>
                <a:gd name="T16" fmla="*/ 293 w 294"/>
                <a:gd name="T17" fmla="*/ 151 h 188"/>
                <a:gd name="T18" fmla="*/ 220 w 294"/>
                <a:gd name="T19" fmla="*/ 151 h 188"/>
                <a:gd name="T20" fmla="*/ 293 w 294"/>
                <a:gd name="T21" fmla="*/ 39 h 188"/>
                <a:gd name="T22" fmla="*/ 293 w 294"/>
                <a:gd name="T23" fmla="*/ 0 h 188"/>
                <a:gd name="T24" fmla="*/ 127 w 294"/>
                <a:gd name="T25" fmla="*/ 0 h 188"/>
                <a:gd name="T26" fmla="*/ 90 w 294"/>
                <a:gd name="T27" fmla="*/ 139 h 188"/>
                <a:gd name="T28" fmla="*/ 55 w 294"/>
                <a:gd name="T29" fmla="*/ 0 h 188"/>
                <a:gd name="T30" fmla="*/ 0 w 294"/>
                <a:gd name="T31" fmla="*/ 0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188">
                  <a:moveTo>
                    <a:pt x="0" y="0"/>
                  </a:moveTo>
                  <a:lnTo>
                    <a:pt x="58" y="187"/>
                  </a:lnTo>
                  <a:lnTo>
                    <a:pt x="122" y="187"/>
                  </a:lnTo>
                  <a:lnTo>
                    <a:pt x="167" y="42"/>
                  </a:lnTo>
                  <a:lnTo>
                    <a:pt x="236" y="42"/>
                  </a:lnTo>
                  <a:lnTo>
                    <a:pt x="157" y="147"/>
                  </a:lnTo>
                  <a:lnTo>
                    <a:pt x="157" y="187"/>
                  </a:lnTo>
                  <a:lnTo>
                    <a:pt x="293" y="187"/>
                  </a:lnTo>
                  <a:lnTo>
                    <a:pt x="293" y="151"/>
                  </a:lnTo>
                  <a:lnTo>
                    <a:pt x="220" y="151"/>
                  </a:lnTo>
                  <a:lnTo>
                    <a:pt x="293" y="39"/>
                  </a:lnTo>
                  <a:lnTo>
                    <a:pt x="293" y="0"/>
                  </a:lnTo>
                  <a:lnTo>
                    <a:pt x="127" y="0"/>
                  </a:lnTo>
                  <a:lnTo>
                    <a:pt x="90" y="139"/>
                  </a:lnTo>
                  <a:lnTo>
                    <a:pt x="55" y="0"/>
                  </a:lnTo>
                  <a:lnTo>
                    <a:pt x="0" y="0"/>
                  </a:lnTo>
                </a:path>
              </a:pathLst>
            </a:custGeom>
            <a:solidFill>
              <a:srgbClr val="B3BAC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</p:grpSp>
    </p:spTree>
    <p:extLst>
      <p:ext uri="{BB962C8B-B14F-4D97-AF65-F5344CB8AC3E}">
        <p14:creationId xmlns:p14="http://schemas.microsoft.com/office/powerpoint/2010/main" val="109051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806" r:id="rId2"/>
    <p:sldLayoutId id="2147483732" r:id="rId3"/>
    <p:sldLayoutId id="2147483733" r:id="rId4"/>
    <p:sldLayoutId id="2147483734" r:id="rId5"/>
    <p:sldLayoutId id="2147483789" r:id="rId6"/>
    <p:sldLayoutId id="2147483736" r:id="rId7"/>
    <p:sldLayoutId id="2147483807" r:id="rId8"/>
    <p:sldLayoutId id="2147483737" r:id="rId9"/>
    <p:sldLayoutId id="2147483735" r:id="rId10"/>
    <p:sldLayoutId id="2147483738" r:id="rId11"/>
    <p:sldLayoutId id="2147483739" r:id="rId12"/>
    <p:sldLayoutId id="2147483821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 dt="0"/>
  <p:txStyles>
    <p:titleStyle>
      <a:lvl1pPr algn="l" defTabSz="995627" rtl="0" eaLnBrk="1" latinLnBrk="0" hangingPunct="1">
        <a:spcBef>
          <a:spcPct val="0"/>
        </a:spcBef>
        <a:buNone/>
        <a:defRPr sz="2800" b="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180000" rtl="0" eaLnBrk="1" latinLnBrk="0" hangingPunct="1">
        <a:spcBef>
          <a:spcPts val="300"/>
        </a:spcBef>
        <a:buFont typeface="Arial" pitchFamily="34" charset="0"/>
        <a:buNone/>
        <a:defRPr sz="16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80000" indent="-180975" algn="l" defTabSz="180000" rtl="0" eaLnBrk="1" latinLnBrk="0" hangingPunct="1">
        <a:spcBef>
          <a:spcPts val="300"/>
        </a:spcBef>
        <a:buFont typeface="Arial" pitchFamily="34" charset="0"/>
        <a:buChar char="•"/>
        <a:defRPr sz="16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60000" indent="-180975" algn="l" defTabSz="180000" rtl="0" eaLnBrk="1" latinLnBrk="0" hangingPunct="1">
        <a:spcBef>
          <a:spcPts val="300"/>
        </a:spcBef>
        <a:buFont typeface="Arial" pitchFamily="34" charset="0"/>
        <a:buChar char="–"/>
        <a:defRPr sz="16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40000" indent="-180975" algn="l" defTabSz="180000" rtl="0" eaLnBrk="1" latinLnBrk="0" hangingPunct="1">
        <a:spcBef>
          <a:spcPts val="300"/>
        </a:spcBef>
        <a:buFont typeface="Arial" pitchFamily="34" charset="0"/>
        <a:buChar char="•"/>
        <a:defRPr sz="16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720000" indent="-180975" algn="l" defTabSz="180000" rtl="0" eaLnBrk="1" latinLnBrk="0" hangingPunct="1">
        <a:spcBef>
          <a:spcPts val="300"/>
        </a:spcBef>
        <a:buFont typeface="Arial" pitchFamily="34" charset="0"/>
        <a:buChar char="–"/>
        <a:defRPr sz="16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737975" indent="-248907" algn="l" defTabSz="99562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788" indent="-248907" algn="l" defTabSz="99562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602" indent="-248907" algn="l" defTabSz="99562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415" indent="-248907" algn="l" defTabSz="99562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9562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14" algn="l" defTabSz="99562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27" algn="l" defTabSz="99562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441" algn="l" defTabSz="99562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254" algn="l" defTabSz="99562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068" algn="l" defTabSz="99562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881" algn="l" defTabSz="99562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696" algn="l" defTabSz="99562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509" algn="l" defTabSz="99562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593724" y="468000"/>
            <a:ext cx="8640275" cy="79235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12" name="Textplatzhalter 2"/>
          <p:cNvSpPr>
            <a:spLocks noGrp="1"/>
          </p:cNvSpPr>
          <p:nvPr>
            <p:ph type="body" idx="1"/>
          </p:nvPr>
        </p:nvSpPr>
        <p:spPr>
          <a:xfrm>
            <a:off x="598620" y="1547813"/>
            <a:ext cx="9481379" cy="54721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19" name="Datumsplatzhalter 3"/>
          <p:cNvSpPr>
            <a:spLocks noGrp="1"/>
          </p:cNvSpPr>
          <p:nvPr>
            <p:ph type="dt" sz="half" idx="2"/>
          </p:nvPr>
        </p:nvSpPr>
        <p:spPr>
          <a:xfrm>
            <a:off x="1746300" y="7199999"/>
            <a:ext cx="1571131" cy="1800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TT. MMMMM YYYY</a:t>
            </a:r>
            <a:endParaRPr lang="de-CH" dirty="0"/>
          </a:p>
        </p:txBody>
      </p:sp>
      <p:sp>
        <p:nvSpPr>
          <p:cNvPr id="2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17431" y="7199999"/>
            <a:ext cx="4066513" cy="18126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de-CH" dirty="0"/>
          </a:p>
        </p:txBody>
      </p:sp>
      <p:sp>
        <p:nvSpPr>
          <p:cNvPr id="2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099675" y="7200001"/>
            <a:ext cx="395597" cy="1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4643FF1-1918-4E1A-96F4-73A76701DE57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22" name="Textfeld 21"/>
          <p:cNvSpPr txBox="1"/>
          <p:nvPr/>
        </p:nvSpPr>
        <p:spPr>
          <a:xfrm>
            <a:off x="198126" y="7199999"/>
            <a:ext cx="1692189" cy="181264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de-CH" sz="1000" dirty="0" smtClean="0"/>
              <a:t>© VZ VermögensZentrum AG</a:t>
            </a:r>
          </a:p>
        </p:txBody>
      </p:sp>
      <p:cxnSp>
        <p:nvCxnSpPr>
          <p:cNvPr id="13" name="Gerade Verbindung 12"/>
          <p:cNvCxnSpPr/>
          <p:nvPr/>
        </p:nvCxnSpPr>
        <p:spPr>
          <a:xfrm>
            <a:off x="593724" y="1332359"/>
            <a:ext cx="9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4720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2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95627" rtl="0" eaLnBrk="1" latinLnBrk="0" hangingPunct="1">
        <a:spcBef>
          <a:spcPct val="0"/>
        </a:spcBef>
        <a:buNone/>
        <a:defRPr sz="2800" b="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180000" rtl="0" eaLnBrk="1" latinLnBrk="0" hangingPunct="1">
        <a:spcBef>
          <a:spcPts val="300"/>
        </a:spcBef>
        <a:buFont typeface="Arial" pitchFamily="34" charset="0"/>
        <a:buNone/>
        <a:defRPr sz="16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80000" indent="-180975" algn="l" defTabSz="180000" rtl="0" eaLnBrk="1" latinLnBrk="0" hangingPunct="1">
        <a:spcBef>
          <a:spcPts val="300"/>
        </a:spcBef>
        <a:buFont typeface="Arial" pitchFamily="34" charset="0"/>
        <a:buChar char="•"/>
        <a:defRPr sz="16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60000" indent="-180975" algn="l" defTabSz="180000" rtl="0" eaLnBrk="1" latinLnBrk="0" hangingPunct="1">
        <a:spcBef>
          <a:spcPts val="300"/>
        </a:spcBef>
        <a:buFont typeface="Arial" pitchFamily="34" charset="0"/>
        <a:buChar char="–"/>
        <a:defRPr sz="16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540000" indent="-180975" algn="l" defTabSz="180000" rtl="0" eaLnBrk="1" latinLnBrk="0" hangingPunct="1">
        <a:spcBef>
          <a:spcPts val="300"/>
        </a:spcBef>
        <a:buFont typeface="Arial" pitchFamily="34" charset="0"/>
        <a:buChar char="•"/>
        <a:defRPr sz="16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720000" indent="-180975" algn="l" defTabSz="180000" rtl="0" eaLnBrk="1" latinLnBrk="0" hangingPunct="1">
        <a:spcBef>
          <a:spcPts val="300"/>
        </a:spcBef>
        <a:buFont typeface="Arial" pitchFamily="34" charset="0"/>
        <a:buChar char="–"/>
        <a:defRPr sz="16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737975" indent="-248907" algn="l" defTabSz="99562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788" indent="-248907" algn="l" defTabSz="99562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602" indent="-248907" algn="l" defTabSz="99562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415" indent="-248907" algn="l" defTabSz="99562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9562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14" algn="l" defTabSz="99562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27" algn="l" defTabSz="99562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441" algn="l" defTabSz="99562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254" algn="l" defTabSz="99562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068" algn="l" defTabSz="99562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881" algn="l" defTabSz="99562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696" algn="l" defTabSz="99562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509" algn="l" defTabSz="99562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i="1" dirty="0" err="1"/>
              <a:t>Cyberinsurance</a:t>
            </a:r>
            <a:r>
              <a:rPr lang="de-DE" sz="2800" i="1" dirty="0"/>
              <a:t> – Sinnvolle Ergänzung zum Risikomanagement?</a:t>
            </a:r>
            <a:endParaRPr lang="de-CH" sz="280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CH" dirty="0" smtClean="0"/>
              <a:t>Fachveranstaltung Swiss FEA &amp; </a:t>
            </a:r>
          </a:p>
          <a:p>
            <a:r>
              <a:rPr lang="de-CH" dirty="0" smtClean="0"/>
              <a:t>Netzwerk Risikomanagement</a:t>
            </a:r>
            <a:endParaRPr lang="de-CH" dirty="0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 smtClean="0"/>
              <a:t>Zürich, 20. Juni 2016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804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9</a:t>
            </a:fld>
            <a:endParaRPr lang="de-CH" dirty="0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CH" dirty="0" smtClean="0"/>
              <a:t>Angaben in Franken</a:t>
            </a:r>
            <a:endParaRPr lang="de-CH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CH" dirty="0" smtClean="0"/>
              <a:t>IT Dienstleister – Umsatz 10 Mio. </a:t>
            </a:r>
            <a:endParaRPr lang="de-CH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CH" dirty="0" smtClean="0"/>
              <a:t>Handelsfirma – Umsatz 20 Mio. </a:t>
            </a:r>
            <a:endParaRPr lang="de-CH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7"/>
          </p:nvPr>
        </p:nvSpPr>
        <p:spPr>
          <a:xfrm>
            <a:off x="594652" y="2336852"/>
            <a:ext cx="4320000" cy="1587795"/>
          </a:xfrm>
        </p:spPr>
        <p:txBody>
          <a:bodyPr/>
          <a:lstStyle/>
          <a:p>
            <a:pPr marL="285750" lvl="1" indent="-285750" eaLnBrk="0" hangingPunct="0">
              <a:spcAft>
                <a:spcPts val="600"/>
              </a:spcAft>
            </a:pPr>
            <a:r>
              <a:rPr lang="de-CH" dirty="0">
                <a:ea typeface="AIG Futura Book"/>
                <a:cs typeface="AIG Futura Book"/>
              </a:rPr>
              <a:t>Versicherungssumme 2 Mio. </a:t>
            </a:r>
          </a:p>
          <a:p>
            <a:pPr marL="285750" lvl="1" indent="-285750" eaLnBrk="0" hangingPunct="0">
              <a:spcAft>
                <a:spcPts val="600"/>
              </a:spcAft>
            </a:pPr>
            <a:r>
              <a:rPr lang="de-CH" dirty="0">
                <a:ea typeface="AIG Futura Book"/>
                <a:cs typeface="AIG Futura Book"/>
              </a:rPr>
              <a:t>Selbstbehalt 25‘000</a:t>
            </a:r>
          </a:p>
          <a:p>
            <a:pPr marL="285750" lvl="1" indent="-285750" eaLnBrk="0" hangingPunct="0">
              <a:spcAft>
                <a:spcPts val="600"/>
              </a:spcAft>
            </a:pPr>
            <a:r>
              <a:rPr lang="de-CH" b="1" dirty="0" smtClean="0">
                <a:ea typeface="AIG Futura Book"/>
                <a:cs typeface="AIG Futura Book"/>
              </a:rPr>
              <a:t>Jahresprämie </a:t>
            </a:r>
            <a:r>
              <a:rPr lang="de-CH" b="1" dirty="0">
                <a:ea typeface="AIG Futura Book"/>
                <a:cs typeface="AIG Futura Book"/>
              </a:rPr>
              <a:t>4‘500</a:t>
            </a:r>
          </a:p>
          <a:p>
            <a:pPr eaLnBrk="0" hangingPunct="0">
              <a:spcAft>
                <a:spcPts val="600"/>
              </a:spcAft>
              <a:buFont typeface="Arial" pitchFamily="34" charset="0"/>
              <a:buChar char="•"/>
            </a:pPr>
            <a:endParaRPr lang="de-DE" dirty="0">
              <a:ea typeface="AIG Futura Book"/>
              <a:cs typeface="AIG Futura Book"/>
            </a:endParaRPr>
          </a:p>
          <a:p>
            <a:endParaRPr lang="de-CH" dirty="0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8"/>
          </p:nvPr>
        </p:nvSpPr>
        <p:spPr>
          <a:xfrm>
            <a:off x="5778748" y="2336852"/>
            <a:ext cx="4320000" cy="1587795"/>
          </a:xfrm>
        </p:spPr>
        <p:txBody>
          <a:bodyPr/>
          <a:lstStyle/>
          <a:p>
            <a:pPr marL="285750" lvl="1" indent="-285750" eaLnBrk="0" hangingPunct="0">
              <a:spcAft>
                <a:spcPts val="600"/>
              </a:spcAft>
            </a:pPr>
            <a:r>
              <a:rPr lang="de-CH" dirty="0">
                <a:ea typeface="AIG Futura Book"/>
                <a:cs typeface="AIG Futura Book"/>
              </a:rPr>
              <a:t>Versicherungssumme 2 Mio. </a:t>
            </a:r>
          </a:p>
          <a:p>
            <a:pPr marL="285750" lvl="1" indent="-285750" eaLnBrk="0" hangingPunct="0">
              <a:spcAft>
                <a:spcPts val="600"/>
              </a:spcAft>
            </a:pPr>
            <a:r>
              <a:rPr lang="de-CH" dirty="0">
                <a:ea typeface="AIG Futura Book"/>
                <a:cs typeface="AIG Futura Book"/>
              </a:rPr>
              <a:t>Selbstbehalt CHF 20‘000</a:t>
            </a:r>
          </a:p>
          <a:p>
            <a:pPr marL="285750" lvl="1" indent="-285750" eaLnBrk="0" hangingPunct="0">
              <a:spcAft>
                <a:spcPts val="600"/>
              </a:spcAft>
            </a:pPr>
            <a:r>
              <a:rPr lang="de-CH" b="1" dirty="0" smtClean="0">
                <a:ea typeface="AIG Futura Book"/>
                <a:cs typeface="AIG Futura Book"/>
              </a:rPr>
              <a:t>Jahresprämie </a:t>
            </a:r>
            <a:r>
              <a:rPr lang="de-CH" b="1" dirty="0">
                <a:ea typeface="AIG Futura Book"/>
                <a:cs typeface="AIG Futura Book"/>
              </a:rPr>
              <a:t>CHF 5’300</a:t>
            </a:r>
          </a:p>
          <a:p>
            <a:endParaRPr lang="de-CH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Prämienbeispiele 2016</a:t>
            </a:r>
            <a:endParaRPr lang="de-CH" dirty="0"/>
          </a:p>
        </p:txBody>
      </p:sp>
      <p:sp>
        <p:nvSpPr>
          <p:cNvPr id="26" name="Content Placeholder 2"/>
          <p:cNvSpPr>
            <a:spLocks/>
          </p:cNvSpPr>
          <p:nvPr/>
        </p:nvSpPr>
        <p:spPr bwMode="auto">
          <a:xfrm>
            <a:off x="469900" y="1714500"/>
            <a:ext cx="8204200" cy="4218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1" eaLnBrk="0" hangingPunct="0">
              <a:spcAft>
                <a:spcPts val="600"/>
              </a:spcAft>
            </a:pPr>
            <a:endParaRPr lang="de-DE" dirty="0">
              <a:latin typeface="+mj-lt"/>
              <a:ea typeface="AIG Futura Book"/>
              <a:cs typeface="AIG Futura Book"/>
            </a:endParaRPr>
          </a:p>
          <a:p>
            <a:pPr eaLnBrk="0" hangingPunct="0">
              <a:spcAft>
                <a:spcPts val="600"/>
              </a:spcAft>
              <a:buFont typeface="Arial" pitchFamily="34" charset="0"/>
              <a:buNone/>
            </a:pPr>
            <a:endParaRPr lang="de-DE" dirty="0">
              <a:latin typeface="+mj-lt"/>
              <a:ea typeface="AIG Futura Book"/>
              <a:cs typeface="AIG Futura Book"/>
            </a:endParaRPr>
          </a:p>
        </p:txBody>
      </p:sp>
      <p:sp>
        <p:nvSpPr>
          <p:cNvPr id="12" name="Textplatzhalter 4"/>
          <p:cNvSpPr txBox="1">
            <a:spLocks/>
          </p:cNvSpPr>
          <p:nvPr/>
        </p:nvSpPr>
        <p:spPr>
          <a:xfrm>
            <a:off x="472703" y="4140206"/>
            <a:ext cx="4320000" cy="360000"/>
          </a:xfrm>
          <a:prstGeom prst="rect">
            <a:avLst/>
          </a:prstGeom>
          <a:solidFill>
            <a:schemeClr val="tx2"/>
          </a:solidFill>
        </p:spPr>
        <p:txBody>
          <a:bodyPr vert="horz" lIns="54000" tIns="54000" rIns="54000" bIns="54000" rtlCol="0" anchor="ctr" anchorCtr="0">
            <a:noAutofit/>
          </a:bodyPr>
          <a:lstStyle>
            <a:lvl1pPr marL="0" indent="0" algn="l" defTabSz="180000" rtl="0" eaLnBrk="1" latinLnBrk="0" hangingPunct="1">
              <a:spcBef>
                <a:spcPts val="300"/>
              </a:spcBef>
              <a:buFont typeface="Arial" pitchFamily="34" charset="0"/>
              <a:buNone/>
              <a:defRPr sz="1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000" indent="-180975" algn="l" defTabSz="180000" rtl="0" eaLnBrk="1" latinLnBrk="0" hangingPunct="1">
              <a:spcBef>
                <a:spcPts val="3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0000" indent="-180975" algn="l" defTabSz="180000" rtl="0" eaLnBrk="1" latinLnBrk="0" hangingPunct="1">
              <a:spcBef>
                <a:spcPts val="3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0000" indent="-180975" algn="l" defTabSz="180000" rtl="0" eaLnBrk="1" latinLnBrk="0" hangingPunct="1">
              <a:spcBef>
                <a:spcPts val="3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20000" indent="-180975" algn="l" defTabSz="180000" rtl="0" eaLnBrk="1" latinLnBrk="0" hangingPunct="1">
              <a:spcBef>
                <a:spcPts val="3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37975" indent="-248907" algn="l" defTabSz="99562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5788" indent="-248907" algn="l" defTabSz="99562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3602" indent="-248907" algn="l" defTabSz="99562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1415" indent="-248907" algn="l" defTabSz="99562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dirty="0" smtClean="0"/>
              <a:t>Schule – Umsatz 65 Mio. </a:t>
            </a:r>
            <a:endParaRPr lang="de-CH" dirty="0"/>
          </a:p>
        </p:txBody>
      </p:sp>
      <p:sp>
        <p:nvSpPr>
          <p:cNvPr id="13" name="Textplatzhalter 5"/>
          <p:cNvSpPr txBox="1">
            <a:spLocks/>
          </p:cNvSpPr>
          <p:nvPr/>
        </p:nvSpPr>
        <p:spPr>
          <a:xfrm>
            <a:off x="5657353" y="4140206"/>
            <a:ext cx="4320000" cy="360000"/>
          </a:xfrm>
          <a:prstGeom prst="rect">
            <a:avLst/>
          </a:prstGeom>
          <a:solidFill>
            <a:schemeClr val="tx2"/>
          </a:solidFill>
        </p:spPr>
        <p:txBody>
          <a:bodyPr vert="horz" lIns="54000" tIns="54000" rIns="54000" bIns="54000" rtlCol="0" anchor="ctr" anchorCtr="0">
            <a:noAutofit/>
          </a:bodyPr>
          <a:lstStyle>
            <a:lvl1pPr marL="0" indent="0" algn="l" defTabSz="180000" rtl="0" eaLnBrk="1" latinLnBrk="0" hangingPunct="1">
              <a:spcBef>
                <a:spcPts val="300"/>
              </a:spcBef>
              <a:buFont typeface="Arial" pitchFamily="34" charset="0"/>
              <a:buNone/>
              <a:defRPr sz="1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000" indent="-180975" algn="l" defTabSz="180000" rtl="0" eaLnBrk="1" latinLnBrk="0" hangingPunct="1">
              <a:spcBef>
                <a:spcPts val="3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0000" indent="-180975" algn="l" defTabSz="180000" rtl="0" eaLnBrk="1" latinLnBrk="0" hangingPunct="1">
              <a:spcBef>
                <a:spcPts val="3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0000" indent="-180975" algn="l" defTabSz="180000" rtl="0" eaLnBrk="1" latinLnBrk="0" hangingPunct="1">
              <a:spcBef>
                <a:spcPts val="3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20000" indent="-180975" algn="l" defTabSz="180000" rtl="0" eaLnBrk="1" latinLnBrk="0" hangingPunct="1">
              <a:spcBef>
                <a:spcPts val="3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37975" indent="-248907" algn="l" defTabSz="99562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5788" indent="-248907" algn="l" defTabSz="99562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3602" indent="-248907" algn="l" defTabSz="99562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1415" indent="-248907" algn="l" defTabSz="99562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dirty="0" smtClean="0"/>
              <a:t>Energieunternehmen – Umsatz 1 Mrd.</a:t>
            </a:r>
            <a:endParaRPr lang="de-CH" dirty="0"/>
          </a:p>
        </p:txBody>
      </p:sp>
      <p:sp>
        <p:nvSpPr>
          <p:cNvPr id="14" name="Inhaltsplatzhalter 7"/>
          <p:cNvSpPr txBox="1">
            <a:spLocks/>
          </p:cNvSpPr>
          <p:nvPr/>
        </p:nvSpPr>
        <p:spPr>
          <a:xfrm>
            <a:off x="476431" y="4715765"/>
            <a:ext cx="4320000" cy="158779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80000" rtl="0" eaLnBrk="1" latinLnBrk="0" hangingPunct="1">
              <a:spcBef>
                <a:spcPts val="300"/>
              </a:spcBef>
              <a:buFont typeface="Arial" pitchFamily="34" charset="0"/>
              <a:buNone/>
              <a:defRPr sz="16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000" indent="-180975" algn="l" defTabSz="180000" rtl="0" eaLnBrk="1" latinLnBrk="0" hangingPunct="1">
              <a:spcBef>
                <a:spcPts val="3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0000" indent="-180975" algn="l" defTabSz="180000" rtl="0" eaLnBrk="1" latinLnBrk="0" hangingPunct="1">
              <a:spcBef>
                <a:spcPts val="3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0000" indent="-180975" algn="l" defTabSz="180000" rtl="0" eaLnBrk="1" latinLnBrk="0" hangingPunct="1">
              <a:spcBef>
                <a:spcPts val="3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20000" indent="-180975" algn="l" defTabSz="180000" rtl="0" eaLnBrk="1" latinLnBrk="0" hangingPunct="1">
              <a:spcBef>
                <a:spcPts val="3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37975" indent="-248907" algn="l" defTabSz="99562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5788" indent="-248907" algn="l" defTabSz="99562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3602" indent="-248907" algn="l" defTabSz="99562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1415" indent="-248907" algn="l" defTabSz="99562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CH" dirty="0"/>
          </a:p>
        </p:txBody>
      </p:sp>
      <p:sp>
        <p:nvSpPr>
          <p:cNvPr id="15" name="Inhaltsplatzhalter 9"/>
          <p:cNvSpPr txBox="1">
            <a:spLocks/>
          </p:cNvSpPr>
          <p:nvPr/>
        </p:nvSpPr>
        <p:spPr>
          <a:xfrm>
            <a:off x="5657352" y="4676646"/>
            <a:ext cx="4320000" cy="158779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80000" rtl="0" eaLnBrk="1" latinLnBrk="0" hangingPunct="1">
              <a:spcBef>
                <a:spcPts val="300"/>
              </a:spcBef>
              <a:buFont typeface="Arial" pitchFamily="34" charset="0"/>
              <a:buNone/>
              <a:defRPr sz="16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000" indent="-180975" algn="l" defTabSz="180000" rtl="0" eaLnBrk="1" latinLnBrk="0" hangingPunct="1">
              <a:spcBef>
                <a:spcPts val="3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0000" indent="-180975" algn="l" defTabSz="180000" rtl="0" eaLnBrk="1" latinLnBrk="0" hangingPunct="1">
              <a:spcBef>
                <a:spcPts val="3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0000" indent="-180975" algn="l" defTabSz="180000" rtl="0" eaLnBrk="1" latinLnBrk="0" hangingPunct="1">
              <a:spcBef>
                <a:spcPts val="3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20000" indent="-180975" algn="l" defTabSz="180000" rtl="0" eaLnBrk="1" latinLnBrk="0" hangingPunct="1">
              <a:spcBef>
                <a:spcPts val="3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37975" indent="-248907" algn="l" defTabSz="99562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5788" indent="-248907" algn="l" defTabSz="99562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3602" indent="-248907" algn="l" defTabSz="99562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1415" indent="-248907" algn="l" defTabSz="99562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1" indent="-285750" eaLnBrk="0" hangingPunct="0">
              <a:spcAft>
                <a:spcPts val="600"/>
              </a:spcAft>
            </a:pPr>
            <a:r>
              <a:rPr lang="de-DE" dirty="0">
                <a:ea typeface="AIG Futura Book"/>
                <a:cs typeface="AIG Futura Book"/>
              </a:rPr>
              <a:t>Versicherungssumme 25 Mio. </a:t>
            </a:r>
          </a:p>
          <a:p>
            <a:pPr marL="285750" lvl="1" indent="-285750" eaLnBrk="0" hangingPunct="0">
              <a:spcAft>
                <a:spcPts val="600"/>
              </a:spcAft>
            </a:pPr>
            <a:r>
              <a:rPr lang="de-DE" dirty="0">
                <a:ea typeface="AIG Futura Book"/>
                <a:cs typeface="AIG Futura Book"/>
              </a:rPr>
              <a:t>Selbstbehalt 100‘000</a:t>
            </a:r>
          </a:p>
          <a:p>
            <a:pPr marL="285750" lvl="1" indent="-285750" eaLnBrk="0" hangingPunct="0">
              <a:spcAft>
                <a:spcPts val="600"/>
              </a:spcAft>
            </a:pPr>
            <a:r>
              <a:rPr lang="de-DE" b="1" dirty="0" smtClean="0">
                <a:ea typeface="AIG Futura Book"/>
                <a:cs typeface="AIG Futura Book"/>
              </a:rPr>
              <a:t>Jahresprämie </a:t>
            </a:r>
            <a:r>
              <a:rPr lang="de-DE" b="1" dirty="0">
                <a:ea typeface="AIG Futura Book"/>
                <a:cs typeface="AIG Futura Book"/>
              </a:rPr>
              <a:t>112‘000</a:t>
            </a:r>
          </a:p>
        </p:txBody>
      </p:sp>
      <p:sp>
        <p:nvSpPr>
          <p:cNvPr id="17" name="Inhaltsplatzhalter 7"/>
          <p:cNvSpPr txBox="1">
            <a:spLocks/>
          </p:cNvSpPr>
          <p:nvPr/>
        </p:nvSpPr>
        <p:spPr>
          <a:xfrm>
            <a:off x="594652" y="4715765"/>
            <a:ext cx="4320000" cy="158779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80000" rtl="0" eaLnBrk="1" latinLnBrk="0" hangingPunct="1">
              <a:spcBef>
                <a:spcPts val="300"/>
              </a:spcBef>
              <a:buFont typeface="Arial" pitchFamily="34" charset="0"/>
              <a:buNone/>
              <a:defRPr sz="16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80000" indent="-180975" algn="l" defTabSz="180000" rtl="0" eaLnBrk="1" latinLnBrk="0" hangingPunct="1">
              <a:spcBef>
                <a:spcPts val="3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360000" indent="-180975" algn="l" defTabSz="180000" rtl="0" eaLnBrk="1" latinLnBrk="0" hangingPunct="1">
              <a:spcBef>
                <a:spcPts val="3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540000" indent="-180975" algn="l" defTabSz="180000" rtl="0" eaLnBrk="1" latinLnBrk="0" hangingPunct="1">
              <a:spcBef>
                <a:spcPts val="300"/>
              </a:spcBef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720000" indent="-180975" algn="l" defTabSz="180000" rtl="0" eaLnBrk="1" latinLnBrk="0" hangingPunct="1">
              <a:spcBef>
                <a:spcPts val="300"/>
              </a:spcBef>
              <a:buFont typeface="Arial" pitchFamily="34" charset="0"/>
              <a:buChar char="–"/>
              <a:defRPr sz="16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737975" indent="-248907" algn="l" defTabSz="99562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35788" indent="-248907" algn="l" defTabSz="99562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33602" indent="-248907" algn="l" defTabSz="99562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31415" indent="-248907" algn="l" defTabSz="99562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 smtClean="0">
                <a:ea typeface="AIG Futura Book"/>
                <a:cs typeface="AIG Futura Book"/>
              </a:rPr>
              <a:t>Versicherungssumme </a:t>
            </a:r>
            <a:r>
              <a:rPr lang="de-DE" dirty="0">
                <a:ea typeface="AIG Futura Book"/>
                <a:cs typeface="AIG Futura Book"/>
              </a:rPr>
              <a:t>5 Mio. </a:t>
            </a:r>
          </a:p>
          <a:p>
            <a:pPr marL="285750" indent="-285750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>
                <a:ea typeface="AIG Futura Book"/>
                <a:cs typeface="AIG Futura Book"/>
              </a:rPr>
              <a:t>Selbstbehalt 50‘000</a:t>
            </a:r>
          </a:p>
          <a:p>
            <a:pPr marL="285750" indent="-285750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b="1" dirty="0" smtClean="0">
                <a:ea typeface="AIG Futura Book"/>
                <a:cs typeface="AIG Futura Book"/>
              </a:rPr>
              <a:t>Jahresprämie </a:t>
            </a:r>
            <a:r>
              <a:rPr lang="de-DE" b="1" dirty="0">
                <a:ea typeface="AIG Futura Book"/>
                <a:cs typeface="AIG Futura Book"/>
              </a:rPr>
              <a:t>15‘000</a:t>
            </a:r>
          </a:p>
          <a:p>
            <a:pPr marL="285750" lvl="1" indent="-285750" eaLnBrk="0" hangingPunct="0">
              <a:spcAft>
                <a:spcPts val="600"/>
              </a:spcAft>
            </a:pPr>
            <a:endParaRPr lang="de-CH" dirty="0">
              <a:ea typeface="AIG Futura Book"/>
              <a:cs typeface="AIG Futura Book"/>
            </a:endParaRPr>
          </a:p>
          <a:p>
            <a:pPr eaLnBrk="0" hangingPunct="0">
              <a:spcAft>
                <a:spcPts val="600"/>
              </a:spcAft>
              <a:buFont typeface="Arial" pitchFamily="34" charset="0"/>
              <a:buChar char="•"/>
            </a:pPr>
            <a:endParaRPr lang="de-DE" dirty="0" smtClean="0">
              <a:ea typeface="AIG Futura Book"/>
              <a:cs typeface="AIG Futura Book"/>
            </a:endParaRP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5469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Fazit zu </a:t>
            </a:r>
            <a:r>
              <a:rPr lang="de-CH" dirty="0" err="1" smtClean="0"/>
              <a:t>Cyber</a:t>
            </a:r>
            <a:r>
              <a:rPr lang="de-CH" dirty="0" smtClean="0"/>
              <a:t> Versicherungen in der Schweiz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10</a:t>
            </a:fld>
            <a:endParaRPr lang="de-CH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1349241" y="1809750"/>
            <a:ext cx="7129240" cy="5219700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de-CH" dirty="0" smtClean="0"/>
              <a:t>Die </a:t>
            </a:r>
            <a:r>
              <a:rPr lang="de-CH" dirty="0" err="1" smtClean="0"/>
              <a:t>Cyber</a:t>
            </a:r>
            <a:r>
              <a:rPr lang="de-CH" dirty="0" smtClean="0"/>
              <a:t> Versicherung vereint alle Deckungen, die in einzelnen traditionellen Policen (PI, D&amp;O, K&amp;R, Crime) erhältlich sind, in </a:t>
            </a:r>
            <a:r>
              <a:rPr lang="de-CH" b="1" dirty="0" smtClean="0"/>
              <a:t>einer</a:t>
            </a:r>
            <a:r>
              <a:rPr lang="de-CH" dirty="0" smtClean="0"/>
              <a:t> allumfassenden Police.</a:t>
            </a:r>
          </a:p>
          <a:p>
            <a:pPr marL="342900" indent="-342900">
              <a:buFont typeface="+mj-lt"/>
              <a:buAutoNum type="arabicPeriod"/>
            </a:pPr>
            <a:endParaRPr lang="de-CH" dirty="0"/>
          </a:p>
          <a:p>
            <a:pPr marL="342900" indent="-342900">
              <a:buFont typeface="+mj-lt"/>
              <a:buAutoNum type="arabicPeriod"/>
            </a:pPr>
            <a:r>
              <a:rPr lang="de-CH" dirty="0" smtClean="0"/>
              <a:t>Die Vertragsbedingungen definieren </a:t>
            </a:r>
            <a:r>
              <a:rPr lang="de-CH" dirty="0"/>
              <a:t>explizit </a:t>
            </a:r>
            <a:r>
              <a:rPr lang="de-CH" dirty="0" smtClean="0"/>
              <a:t>gedeckte </a:t>
            </a:r>
            <a:r>
              <a:rPr lang="de-CH" dirty="0"/>
              <a:t>sowie </a:t>
            </a:r>
            <a:r>
              <a:rPr lang="de-CH" dirty="0" smtClean="0"/>
              <a:t>ausdrücklich </a:t>
            </a:r>
            <a:r>
              <a:rPr lang="de-CH" dirty="0"/>
              <a:t>ausgeschlossene </a:t>
            </a:r>
            <a:r>
              <a:rPr lang="de-CH" dirty="0" smtClean="0"/>
              <a:t>Schadensfälle.</a:t>
            </a:r>
          </a:p>
          <a:p>
            <a:pPr marL="342900" indent="-342900">
              <a:buFont typeface="+mj-lt"/>
              <a:buAutoNum type="arabicPeriod"/>
            </a:pPr>
            <a:endParaRPr lang="de-CH" dirty="0"/>
          </a:p>
          <a:p>
            <a:pPr marL="342900" indent="-342900">
              <a:buFont typeface="+mj-lt"/>
              <a:buAutoNum type="arabicPeriod"/>
            </a:pPr>
            <a:r>
              <a:rPr lang="de-CH" dirty="0" smtClean="0"/>
              <a:t>Haftpflichtanspruch </a:t>
            </a:r>
            <a:r>
              <a:rPr lang="de-CH" dirty="0"/>
              <a:t>muss während der Vertragsdauer </a:t>
            </a:r>
            <a:r>
              <a:rPr lang="de-CH" dirty="0" smtClean="0"/>
              <a:t>erfolgen. Eigenschaden muss während der Vertragsdauer entdeckt werden.</a:t>
            </a:r>
          </a:p>
          <a:p>
            <a:pPr marL="342900" indent="-342900">
              <a:buFont typeface="+mj-lt"/>
              <a:buAutoNum type="arabicPeriod"/>
            </a:pPr>
            <a:endParaRPr lang="de-CH" dirty="0"/>
          </a:p>
          <a:p>
            <a:pPr marL="342900" indent="-342900">
              <a:buFont typeface="+mj-lt"/>
              <a:buAutoNum type="arabicPeriod"/>
            </a:pPr>
            <a:r>
              <a:rPr lang="de-CH" dirty="0" smtClean="0"/>
              <a:t>Der Minimalselbstbehalt beträgt normalerweise 20’000 Franken.</a:t>
            </a:r>
          </a:p>
          <a:p>
            <a:pPr marL="342900" indent="-342900">
              <a:buFont typeface="+mj-lt"/>
              <a:buAutoNum type="arabicPeriod"/>
            </a:pPr>
            <a:endParaRPr lang="de-CH" dirty="0"/>
          </a:p>
          <a:p>
            <a:pPr marL="342900" indent="-342900">
              <a:buFont typeface="+mj-lt"/>
              <a:buAutoNum type="arabicPeriod"/>
            </a:pPr>
            <a:r>
              <a:rPr lang="de-CH" dirty="0" smtClean="0"/>
              <a:t>Der minimale </a:t>
            </a:r>
            <a:r>
              <a:rPr lang="de-CH" dirty="0"/>
              <a:t>Selbstbehalt bei </a:t>
            </a:r>
            <a:r>
              <a:rPr lang="de-CH" dirty="0" smtClean="0"/>
              <a:t>Betriebsunterbruch beträgt 6 </a:t>
            </a:r>
            <a:r>
              <a:rPr lang="de-CH" dirty="0"/>
              <a:t>Stunden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sz="2000" dirty="0" smtClean="0"/>
          </a:p>
        </p:txBody>
      </p:sp>
    </p:spTree>
    <p:extLst>
      <p:ext uri="{BB962C8B-B14F-4D97-AF65-F5344CB8AC3E}">
        <p14:creationId xmlns:p14="http://schemas.microsoft.com/office/powerpoint/2010/main" val="351947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/>
              <a:t>Der Umgang mit Internet-/</a:t>
            </a:r>
            <a:r>
              <a:rPr lang="de-CH" dirty="0" err="1"/>
              <a:t>Cyber</a:t>
            </a:r>
            <a:r>
              <a:rPr lang="de-CH" dirty="0"/>
              <a:t> Risiken</a:t>
            </a:r>
          </a:p>
          <a:p>
            <a:r>
              <a:rPr lang="de-CH" dirty="0"/>
              <a:t>Cyber-Versicherungsmarkt: Kapazitäten, Deckungen und Prämienbeispiele </a:t>
            </a:r>
          </a:p>
          <a:p>
            <a:r>
              <a:rPr lang="de-CH" b="1" dirty="0"/>
              <a:t>Herausforderungen für Versicherer und </a:t>
            </a:r>
            <a:r>
              <a:rPr lang="de-CH" b="1" dirty="0" err="1"/>
              <a:t>Riskmanager</a:t>
            </a:r>
            <a:r>
              <a:rPr lang="de-CH" b="1" dirty="0"/>
              <a:t>/Broker</a:t>
            </a:r>
          </a:p>
          <a:p>
            <a:endParaRPr lang="de-CH" dirty="0" smtClean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Inhalt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11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7928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Herausforderung für den Versicherer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12</a:t>
            </a:fld>
            <a:endParaRPr lang="de-CH" dirty="0"/>
          </a:p>
        </p:txBody>
      </p:sp>
      <p:sp>
        <p:nvSpPr>
          <p:cNvPr id="2" name="Rechteck 1"/>
          <p:cNvSpPr/>
          <p:nvPr/>
        </p:nvSpPr>
        <p:spPr>
          <a:xfrm>
            <a:off x="593723" y="2040901"/>
            <a:ext cx="950595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Cyber </a:t>
            </a:r>
            <a:r>
              <a:rPr lang="en-US" sz="1800" dirty="0" err="1" smtClean="0"/>
              <a:t>Risken</a:t>
            </a:r>
            <a:r>
              <a:rPr lang="en-US" sz="1800" dirty="0"/>
              <a:t> </a:t>
            </a:r>
            <a:r>
              <a:rPr lang="en-US" sz="1800" dirty="0" smtClean="0"/>
              <a:t>und </a:t>
            </a:r>
            <a:r>
              <a:rPr lang="en-US" sz="1800" dirty="0" err="1" smtClean="0"/>
              <a:t>Anzahl</a:t>
            </a:r>
            <a:r>
              <a:rPr lang="en-US" sz="1800" dirty="0" smtClean="0"/>
              <a:t> </a:t>
            </a:r>
            <a:r>
              <a:rPr lang="en-US" sz="1800" dirty="0" err="1" smtClean="0"/>
              <a:t>Daten</a:t>
            </a:r>
            <a:r>
              <a:rPr lang="en-US" sz="1800" dirty="0" smtClean="0"/>
              <a:t> </a:t>
            </a:r>
            <a:r>
              <a:rPr lang="en-US" sz="1800" dirty="0" err="1" smtClean="0"/>
              <a:t>entwickeln</a:t>
            </a:r>
            <a:r>
              <a:rPr lang="en-US" sz="1800" dirty="0" smtClean="0"/>
              <a:t> </a:t>
            </a:r>
            <a:r>
              <a:rPr lang="en-US" sz="1800" dirty="0" err="1" smtClean="0"/>
              <a:t>sich</a:t>
            </a:r>
            <a:r>
              <a:rPr lang="en-US" sz="1800" dirty="0" smtClean="0"/>
              <a:t> </a:t>
            </a:r>
            <a:r>
              <a:rPr lang="en-US" sz="1800" dirty="0" err="1" smtClean="0"/>
              <a:t>mit</a:t>
            </a:r>
            <a:r>
              <a:rPr lang="en-US" sz="1800" dirty="0" smtClean="0"/>
              <a:t> </a:t>
            </a:r>
            <a:r>
              <a:rPr lang="en-US" sz="1800" dirty="0" err="1" smtClean="0"/>
              <a:t>beispielloser</a:t>
            </a:r>
            <a:r>
              <a:rPr lang="en-US" sz="1800" dirty="0" smtClean="0"/>
              <a:t> </a:t>
            </a:r>
            <a:r>
              <a:rPr lang="en-US" sz="1800" dirty="0" err="1" smtClean="0"/>
              <a:t>Geschwindigkeit</a:t>
            </a:r>
            <a:r>
              <a:rPr lang="en-US" sz="1800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err="1" smtClean="0"/>
              <a:t>Fehlen</a:t>
            </a:r>
            <a:r>
              <a:rPr lang="en-US" sz="1800" dirty="0" smtClean="0"/>
              <a:t> von </a:t>
            </a:r>
            <a:r>
              <a:rPr lang="en-US" sz="1800" dirty="0" err="1" smtClean="0"/>
              <a:t>historischen</a:t>
            </a:r>
            <a:r>
              <a:rPr lang="en-US" sz="1800" dirty="0" smtClean="0"/>
              <a:t> </a:t>
            </a:r>
            <a:r>
              <a:rPr lang="en-US" sz="1800" dirty="0" err="1" smtClean="0"/>
              <a:t>Daten</a:t>
            </a:r>
            <a:r>
              <a:rPr lang="en-US" sz="1800" dirty="0" smtClean="0"/>
              <a:t> </a:t>
            </a:r>
            <a:r>
              <a:rPr lang="en-US" sz="1800" dirty="0" err="1" smtClean="0"/>
              <a:t>im</a:t>
            </a:r>
            <a:r>
              <a:rPr lang="en-US" sz="1800" dirty="0" smtClean="0"/>
              <a:t> </a:t>
            </a:r>
            <a:r>
              <a:rPr lang="en-US" sz="1800" dirty="0" err="1" smtClean="0"/>
              <a:t>Vergleich</a:t>
            </a:r>
            <a:r>
              <a:rPr lang="en-US" sz="1800" dirty="0" smtClean="0"/>
              <a:t> </a:t>
            </a:r>
            <a:r>
              <a:rPr lang="en-US" sz="1800" dirty="0" err="1" smtClean="0"/>
              <a:t>zu</a:t>
            </a:r>
            <a:r>
              <a:rPr lang="en-US" sz="1800" dirty="0" smtClean="0"/>
              <a:t> </a:t>
            </a:r>
            <a:r>
              <a:rPr lang="en-US" sz="1800" dirty="0" err="1" smtClean="0"/>
              <a:t>traditionellen</a:t>
            </a:r>
            <a:r>
              <a:rPr lang="en-US" sz="1800" dirty="0" smtClean="0"/>
              <a:t> </a:t>
            </a:r>
            <a:r>
              <a:rPr lang="en-US" sz="1800" dirty="0" err="1" smtClean="0"/>
              <a:t>Produkten</a:t>
            </a:r>
            <a:endParaRPr lang="en-US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Welches </a:t>
            </a:r>
            <a:r>
              <a:rPr lang="en-US" sz="1800" dirty="0" err="1" smtClean="0"/>
              <a:t>sind</a:t>
            </a:r>
            <a:r>
              <a:rPr lang="en-US" sz="1800" dirty="0" smtClean="0"/>
              <a:t> die </a:t>
            </a:r>
            <a:r>
              <a:rPr lang="en-US" sz="1800" dirty="0" err="1" smtClean="0"/>
              <a:t>richtigen</a:t>
            </a:r>
            <a:r>
              <a:rPr lang="en-US" sz="1800" dirty="0" smtClean="0"/>
              <a:t> </a:t>
            </a:r>
            <a:r>
              <a:rPr lang="en-US" sz="1800" dirty="0" err="1" smtClean="0"/>
              <a:t>Prämien</a:t>
            </a:r>
            <a:r>
              <a:rPr lang="en-US" sz="1800" dirty="0" smtClean="0"/>
              <a:t>/</a:t>
            </a:r>
            <a:r>
              <a:rPr lang="en-US" sz="1800" dirty="0" err="1" smtClean="0"/>
              <a:t>Deckungen</a:t>
            </a:r>
            <a:r>
              <a:rPr lang="en-US" sz="1800" dirty="0" smtClean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err="1" smtClean="0"/>
              <a:t>Kaufinteresse</a:t>
            </a:r>
            <a:r>
              <a:rPr lang="en-US" sz="1800" dirty="0" smtClean="0"/>
              <a:t> </a:t>
            </a:r>
            <a:r>
              <a:rPr lang="en-US" sz="1800" dirty="0" err="1" smtClean="0"/>
              <a:t>hauptsächlich</a:t>
            </a:r>
            <a:r>
              <a:rPr lang="en-US" sz="1800" dirty="0" smtClean="0"/>
              <a:t> von </a:t>
            </a:r>
            <a:r>
              <a:rPr lang="en-US" sz="1800" dirty="0" err="1" smtClean="0"/>
              <a:t>hoch</a:t>
            </a:r>
            <a:r>
              <a:rPr lang="en-US" sz="1800" dirty="0" smtClean="0"/>
              <a:t> </a:t>
            </a:r>
            <a:r>
              <a:rPr lang="en-US" sz="1800" dirty="0" err="1" smtClean="0"/>
              <a:t>exponierten</a:t>
            </a:r>
            <a:r>
              <a:rPr lang="en-US" sz="1800" dirty="0" smtClean="0"/>
              <a:t> </a:t>
            </a:r>
            <a:r>
              <a:rPr lang="en-US" sz="1800" dirty="0" err="1" smtClean="0"/>
              <a:t>Kunden</a:t>
            </a:r>
            <a:r>
              <a:rPr lang="en-US" sz="1800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err="1" smtClean="0"/>
              <a:t>Einzigartiges</a:t>
            </a:r>
            <a:r>
              <a:rPr lang="en-US" sz="1800" dirty="0" smtClean="0"/>
              <a:t> Risk Assessment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err="1" smtClean="0"/>
              <a:t>Prämienvolumen</a:t>
            </a:r>
            <a:r>
              <a:rPr lang="en-US" sz="1800" dirty="0" smtClean="0"/>
              <a:t> </a:t>
            </a:r>
            <a:r>
              <a:rPr lang="en-US" sz="1800" dirty="0" err="1" smtClean="0"/>
              <a:t>im</a:t>
            </a:r>
            <a:r>
              <a:rPr lang="en-US" sz="1800" dirty="0" smtClean="0"/>
              <a:t> </a:t>
            </a:r>
            <a:r>
              <a:rPr lang="en-US" sz="1800" dirty="0" err="1" smtClean="0"/>
              <a:t>Markt</a:t>
            </a:r>
            <a:r>
              <a:rPr lang="en-US" sz="1800" dirty="0" smtClean="0"/>
              <a:t> </a:t>
            </a:r>
            <a:r>
              <a:rPr lang="en-US" sz="1800" dirty="0" err="1" smtClean="0"/>
              <a:t>reicht</a:t>
            </a:r>
            <a:r>
              <a:rPr lang="en-US" sz="1800" dirty="0" smtClean="0"/>
              <a:t> (</a:t>
            </a:r>
            <a:r>
              <a:rPr lang="en-US" sz="1800" dirty="0" err="1" smtClean="0"/>
              <a:t>noch</a:t>
            </a:r>
            <a:r>
              <a:rPr lang="en-US" sz="1800" dirty="0" smtClean="0"/>
              <a:t>) </a:t>
            </a:r>
            <a:r>
              <a:rPr lang="en-US" sz="1800" dirty="0" err="1" smtClean="0"/>
              <a:t>nicht</a:t>
            </a:r>
            <a:r>
              <a:rPr lang="en-US" sz="1800" dirty="0" smtClean="0"/>
              <a:t> um </a:t>
            </a:r>
            <a:r>
              <a:rPr lang="en-US" sz="1800" dirty="0" err="1" smtClean="0"/>
              <a:t>Schäden</a:t>
            </a:r>
            <a:r>
              <a:rPr lang="en-US" sz="1800" dirty="0" smtClean="0"/>
              <a:t> </a:t>
            </a:r>
            <a:r>
              <a:rPr lang="en-US" sz="1800" dirty="0" err="1" smtClean="0"/>
              <a:t>abzudecken</a:t>
            </a:r>
            <a:endParaRPr lang="en-US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err="1" smtClean="0"/>
              <a:t>Komplexität</a:t>
            </a:r>
            <a:r>
              <a:rPr lang="en-US" sz="1800" dirty="0" smtClean="0"/>
              <a:t> in der </a:t>
            </a:r>
            <a:r>
              <a:rPr lang="en-US" sz="1800" dirty="0" err="1" smtClean="0"/>
              <a:t>Schadenbehandlung</a:t>
            </a:r>
            <a:endParaRPr lang="de-CH" sz="1800" dirty="0"/>
          </a:p>
        </p:txBody>
      </p:sp>
    </p:spTree>
    <p:extLst>
      <p:ext uri="{BB962C8B-B14F-4D97-AF65-F5344CB8AC3E}">
        <p14:creationId xmlns:p14="http://schemas.microsoft.com/office/powerpoint/2010/main" val="266600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Herausforderung für </a:t>
            </a:r>
            <a:r>
              <a:rPr lang="de-CH" dirty="0" err="1" smtClean="0"/>
              <a:t>Riskmanager</a:t>
            </a:r>
            <a:r>
              <a:rPr lang="de-CH" dirty="0" smtClean="0"/>
              <a:t> und  Broker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13</a:t>
            </a:fld>
            <a:endParaRPr lang="de-CH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de-CH" dirty="0"/>
          </a:p>
          <a:p>
            <a:endParaRPr lang="de-CH" dirty="0" smtClean="0"/>
          </a:p>
          <a:p>
            <a:endParaRPr lang="de-CH" dirty="0"/>
          </a:p>
          <a:p>
            <a:endParaRPr lang="de-CH" dirty="0" smtClean="0"/>
          </a:p>
        </p:txBody>
      </p:sp>
      <p:sp>
        <p:nvSpPr>
          <p:cNvPr id="2" name="Rechteck 1"/>
          <p:cNvSpPr/>
          <p:nvPr/>
        </p:nvSpPr>
        <p:spPr>
          <a:xfrm>
            <a:off x="593723" y="2040901"/>
            <a:ext cx="950595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sz="1800" dirty="0" smtClean="0"/>
              <a:t>Sich ein angemessenes Wissen für diese neue Versicherung anzueignen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sz="1800" dirty="0" smtClean="0"/>
              <a:t>Die Unterschiede zwischen den verschiedenen Produkten zu erkennen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sz="1800" dirty="0" smtClean="0"/>
              <a:t>Das Risikopotential resp. Bedarf bei Kunden zu erkennen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sz="1800" dirty="0" smtClean="0"/>
              <a:t>Umfangreiche Fragebögen und </a:t>
            </a:r>
            <a:r>
              <a:rPr lang="de-CH" sz="1800" dirty="0" err="1" smtClean="0"/>
              <a:t>Risk</a:t>
            </a:r>
            <a:r>
              <a:rPr lang="de-CH" sz="1800" dirty="0" smtClean="0"/>
              <a:t> </a:t>
            </a:r>
            <a:r>
              <a:rPr lang="de-CH" sz="1800" dirty="0"/>
              <a:t>A</a:t>
            </a:r>
            <a:r>
              <a:rPr lang="de-CH" sz="1800" dirty="0" smtClean="0"/>
              <a:t>ssessments lassen die Cyber-Versicherung eher schwierig verkaufen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sz="1800" dirty="0" smtClean="0"/>
              <a:t>Dem Kunden zu erklären was versicherbar ist und was nicht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sz="1800" dirty="0" smtClean="0"/>
          </a:p>
        </p:txBody>
      </p:sp>
    </p:spTree>
    <p:extLst>
      <p:ext uri="{BB962C8B-B14F-4D97-AF65-F5344CB8AC3E}">
        <p14:creationId xmlns:p14="http://schemas.microsoft.com/office/powerpoint/2010/main" val="350458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Schlussbemerkung: </a:t>
            </a:r>
            <a:br>
              <a:rPr lang="de-CH" dirty="0" smtClean="0"/>
            </a:br>
            <a:r>
              <a:rPr lang="de-CH" dirty="0" smtClean="0"/>
              <a:t>Nicht alles ist schlecht am Internet…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14</a:t>
            </a:fld>
            <a:endParaRPr lang="de-CH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61" y="1980431"/>
            <a:ext cx="9455630" cy="4415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0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… und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15</a:t>
            </a:fld>
            <a:endParaRPr lang="de-CH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618" y="1980431"/>
            <a:ext cx="9334038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95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115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2466380" y="2340471"/>
            <a:ext cx="5760640" cy="3959226"/>
          </a:xfrm>
        </p:spPr>
        <p:txBody>
          <a:bodyPr/>
          <a:lstStyle/>
          <a:p>
            <a:r>
              <a:rPr lang="de-CH" b="1" dirty="0" smtClean="0"/>
              <a:t>Der Umgang mit Internet-/</a:t>
            </a:r>
            <a:r>
              <a:rPr lang="de-CH" b="1" dirty="0" err="1" smtClean="0"/>
              <a:t>Cyber</a:t>
            </a:r>
            <a:r>
              <a:rPr lang="de-CH" b="1" dirty="0" smtClean="0"/>
              <a:t> Risiken</a:t>
            </a:r>
            <a:endParaRPr lang="de-CH" b="1" dirty="0"/>
          </a:p>
          <a:p>
            <a:r>
              <a:rPr lang="de-CH" dirty="0" smtClean="0"/>
              <a:t>Cyber-Versicherungsmarkt: Kapazitäten, Deckungen und Prämienbeispiele </a:t>
            </a:r>
          </a:p>
          <a:p>
            <a:r>
              <a:rPr lang="de-CH" dirty="0" smtClean="0"/>
              <a:t>Herausforderungen </a:t>
            </a:r>
            <a:r>
              <a:rPr lang="de-CH" dirty="0"/>
              <a:t>für Versicherer und </a:t>
            </a:r>
            <a:r>
              <a:rPr lang="de-CH" dirty="0" err="1"/>
              <a:t>Riskmanager</a:t>
            </a:r>
            <a:r>
              <a:rPr lang="de-CH" dirty="0"/>
              <a:t>/Broker</a:t>
            </a:r>
          </a:p>
          <a:p>
            <a:endParaRPr lang="de-CH" dirty="0"/>
          </a:p>
          <a:p>
            <a:endParaRPr lang="de-CH" dirty="0" smtClean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Inhalt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7813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Entwicklung der Wahrnehmung von </a:t>
            </a:r>
            <a:r>
              <a:rPr lang="de-CH" dirty="0" err="1" smtClean="0"/>
              <a:t>Cyber</a:t>
            </a:r>
            <a:r>
              <a:rPr lang="de-CH" dirty="0" smtClean="0"/>
              <a:t> Risiken für Unternehmen: Die Top Risiken für Unternehmungen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2</a:t>
            </a:fld>
            <a:endParaRPr lang="de-CH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CH" dirty="0" smtClean="0"/>
              <a:t>Quelle: Allianz </a:t>
            </a:r>
            <a:r>
              <a:rPr lang="de-CH" dirty="0" err="1" smtClean="0"/>
              <a:t>Risk</a:t>
            </a:r>
            <a:r>
              <a:rPr lang="de-CH" dirty="0" smtClean="0"/>
              <a:t> Barometer 2015 – </a:t>
            </a:r>
            <a:r>
              <a:rPr lang="de-CH" dirty="0"/>
              <a:t>Erfassung von 500 </a:t>
            </a:r>
            <a:r>
              <a:rPr lang="de-CH" dirty="0" err="1"/>
              <a:t>Riskmanager</a:t>
            </a:r>
            <a:r>
              <a:rPr lang="de-CH" dirty="0"/>
              <a:t>- und Expertenmeinungen aus mehr als 40 Ländern</a:t>
            </a:r>
          </a:p>
        </p:txBody>
      </p:sp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1735133886"/>
              </p:ext>
            </p:extLst>
          </p:nvPr>
        </p:nvGraphicFramePr>
        <p:xfrm>
          <a:off x="1274891" y="1640582"/>
          <a:ext cx="8125178" cy="5326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779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Wie schützen sich Unternehmen vor </a:t>
            </a:r>
            <a:r>
              <a:rPr lang="de-CH" dirty="0" err="1" smtClean="0"/>
              <a:t>Cyber</a:t>
            </a:r>
            <a:r>
              <a:rPr lang="de-CH" dirty="0" smtClean="0"/>
              <a:t> Risiken? Nicht mit Versicherungen…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3</a:t>
            </a:fld>
            <a:endParaRPr lang="de-CH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CH" dirty="0" smtClean="0"/>
              <a:t>Quelle: Allianz </a:t>
            </a:r>
            <a:r>
              <a:rPr lang="de-CH" dirty="0" err="1" smtClean="0"/>
              <a:t>Risk</a:t>
            </a:r>
            <a:r>
              <a:rPr lang="de-CH" dirty="0" smtClean="0"/>
              <a:t> Barometer 2015.</a:t>
            </a:r>
            <a:endParaRPr lang="de-CH" dirty="0"/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6259" y="2039551"/>
            <a:ext cx="7344817" cy="4947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63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Fazit zum Umgang mit </a:t>
            </a:r>
            <a:r>
              <a:rPr lang="de-CH" dirty="0" err="1" smtClean="0"/>
              <a:t>Cyber</a:t>
            </a:r>
            <a:r>
              <a:rPr lang="de-CH" dirty="0" smtClean="0"/>
              <a:t> Risiken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4</a:t>
            </a:fld>
            <a:endParaRPr lang="de-CH" dirty="0"/>
          </a:p>
        </p:txBody>
      </p:sp>
      <p:sp>
        <p:nvSpPr>
          <p:cNvPr id="2" name="Textfeld 1"/>
          <p:cNvSpPr txBox="1"/>
          <p:nvPr/>
        </p:nvSpPr>
        <p:spPr>
          <a:xfrm>
            <a:off x="1422039" y="1980431"/>
            <a:ext cx="6983643" cy="396044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sz="1600" dirty="0" smtClean="0"/>
              <a:t>Unternehmen sind sich der Cyber-Risiken bewusst.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sz="1600" dirty="0" smtClean="0"/>
              <a:t>Wenige Unternehmen haben sich haben sich bis dato intensiv damit auseinandergesetzt.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sz="1600" dirty="0" smtClean="0"/>
              <a:t>Und wenn, dann hat man sich hauptsächlich mit der technischen Komponente beschäftigt.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sz="1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sz="1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sz="1600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de-CH" sz="1600" b="1" dirty="0"/>
          </a:p>
          <a:p>
            <a:pPr algn="ctr"/>
            <a:r>
              <a:rPr lang="de-CH" sz="1600" b="1" dirty="0" smtClean="0"/>
              <a:t>Unternehmen müssen jetzt entscheiden ob sie Cyberrisiken </a:t>
            </a:r>
          </a:p>
          <a:p>
            <a:pPr algn="ctr"/>
            <a:r>
              <a:rPr lang="de-CH" sz="1600" b="1" dirty="0" smtClean="0"/>
              <a:t>vermeiden, </a:t>
            </a:r>
          </a:p>
          <a:p>
            <a:pPr algn="ctr"/>
            <a:r>
              <a:rPr lang="de-CH" sz="1600" b="1" dirty="0" smtClean="0"/>
              <a:t>akzeptieren, </a:t>
            </a:r>
          </a:p>
          <a:p>
            <a:pPr algn="ctr"/>
            <a:r>
              <a:rPr lang="de-CH" sz="1600" b="1" dirty="0" smtClean="0"/>
              <a:t>kontrollieren </a:t>
            </a:r>
          </a:p>
          <a:p>
            <a:pPr algn="ctr"/>
            <a:r>
              <a:rPr lang="de-CH" sz="1600" b="1" dirty="0" smtClean="0"/>
              <a:t>oder </a:t>
            </a:r>
          </a:p>
          <a:p>
            <a:pPr algn="ctr"/>
            <a:r>
              <a:rPr lang="de-CH" sz="1600" b="1" dirty="0" smtClean="0"/>
              <a:t>transferieren wollen.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b="1" dirty="0" smtClean="0"/>
          </a:p>
        </p:txBody>
      </p:sp>
      <p:sp>
        <p:nvSpPr>
          <p:cNvPr id="5" name="Gleichschenkliges Dreieck 4"/>
          <p:cNvSpPr/>
          <p:nvPr/>
        </p:nvSpPr>
        <p:spPr>
          <a:xfrm rot="10800000">
            <a:off x="1422038" y="4068664"/>
            <a:ext cx="6983643" cy="432048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600" dirty="0" err="1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10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/>
              <a:t>Der Umgang mit Internet-/</a:t>
            </a:r>
            <a:r>
              <a:rPr lang="de-CH" dirty="0" err="1"/>
              <a:t>Cyber</a:t>
            </a:r>
            <a:r>
              <a:rPr lang="de-CH" dirty="0"/>
              <a:t> Risiken</a:t>
            </a:r>
          </a:p>
          <a:p>
            <a:r>
              <a:rPr lang="de-CH" b="1" dirty="0"/>
              <a:t>Cyber-Versicherungsmarkt: Kapazitäten, Deckungen und Prämienbeispiele </a:t>
            </a:r>
          </a:p>
          <a:p>
            <a:r>
              <a:rPr lang="de-CH" dirty="0"/>
              <a:t>Herausforderungen für Versicherer und </a:t>
            </a:r>
            <a:r>
              <a:rPr lang="de-CH" dirty="0" err="1"/>
              <a:t>Riskmanager</a:t>
            </a:r>
            <a:r>
              <a:rPr lang="de-CH" dirty="0"/>
              <a:t>/Broker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Inhalt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0351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6</a:t>
            </a:fld>
            <a:endParaRPr lang="de-CH" dirty="0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CH" dirty="0" smtClean="0"/>
              <a:t>Versicherer</a:t>
            </a:r>
            <a:endParaRPr lang="de-CH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CH" dirty="0" smtClean="0"/>
              <a:t>Kennzahlen 2014 zum Versicherungsmarkt</a:t>
            </a:r>
            <a:endParaRPr lang="de-CH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r>
              <a:rPr lang="de-CH" dirty="0" smtClean="0"/>
              <a:t>«Reine» Cyber-Versicherungen werden zur Zeit von folgenden Gesellschaften angeboten: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 smtClean="0"/>
              <a:t>AIG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 smtClean="0"/>
              <a:t>Allianz Global Corporate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 smtClean="0"/>
              <a:t>AXA Winterthur (nur für Kleinunternehmen)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 err="1" smtClean="0"/>
              <a:t>Chubb</a:t>
            </a:r>
            <a:endParaRPr lang="de-CH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 smtClean="0"/>
              <a:t>HDI-Gerling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 smtClean="0"/>
              <a:t>XL Catlin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 smtClean="0"/>
              <a:t>Zürich</a:t>
            </a:r>
          </a:p>
          <a:p>
            <a:endParaRPr lang="de-CH" dirty="0" smtClean="0"/>
          </a:p>
          <a:p>
            <a:r>
              <a:rPr lang="de-CH" dirty="0" smtClean="0"/>
              <a:t>Andere Versicherer bieten innerhalb Ihrer Haftpflicht-Versicherungen eine Deckungserweiterung (sublimitiert) für Cyber-Risiken an. Diese bietet allerdings einen sehr eingeschränkten Versicherungsschutz.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 smtClean="0"/>
          </a:p>
          <a:p>
            <a:endParaRPr lang="de-CH" dirty="0"/>
          </a:p>
          <a:p>
            <a:endParaRPr lang="de-CH" dirty="0" smtClean="0"/>
          </a:p>
          <a:p>
            <a:endParaRPr lang="de-CH" dirty="0"/>
          </a:p>
          <a:p>
            <a:endParaRPr lang="de-CH" dirty="0" smtClean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 smtClean="0"/>
              <a:t>Geschätztes Prämienvolumen weltweit ca. 2 Milliarden Franken</a:t>
            </a:r>
          </a:p>
          <a:p>
            <a:pPr marL="702900" lvl="2" indent="-342900"/>
            <a:r>
              <a:rPr lang="de-CH" dirty="0" smtClean="0"/>
              <a:t>Davon geschätzte 1,8 Mia. in den USA</a:t>
            </a:r>
          </a:p>
          <a:p>
            <a:pPr marL="702900" lvl="2" indent="-342900"/>
            <a:r>
              <a:rPr lang="de-CH" dirty="0" smtClean="0"/>
              <a:t>Ca. 0,15 Mia. in Europa </a:t>
            </a:r>
            <a:endParaRPr lang="de-CH" dirty="0"/>
          </a:p>
          <a:p>
            <a:r>
              <a:rPr lang="de-CH" dirty="0"/>
              <a:t>  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Prämienvolumen in der Schweiz unbekannt </a:t>
            </a:r>
            <a:r>
              <a:rPr lang="de-CH" dirty="0" smtClean="0"/>
              <a:t>– aktuell wohl noch sehr </a:t>
            </a:r>
            <a:r>
              <a:rPr lang="de-CH" dirty="0"/>
              <a:t>klein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Kapazitäten in der Schweiz bis </a:t>
            </a:r>
            <a:r>
              <a:rPr lang="de-CH" dirty="0" smtClean="0"/>
              <a:t>100 </a:t>
            </a:r>
            <a:r>
              <a:rPr lang="de-CH" dirty="0"/>
              <a:t>Mio</a:t>
            </a:r>
            <a:r>
              <a:rPr lang="de-CH" dirty="0" smtClean="0"/>
              <a:t>. Franken </a:t>
            </a:r>
            <a:r>
              <a:rPr lang="de-CH" dirty="0"/>
              <a:t>erhältlich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Ausführlicher Fragebogen, evtl. Risikodialog mit IT- und </a:t>
            </a:r>
            <a:r>
              <a:rPr lang="de-CH" dirty="0" err="1"/>
              <a:t>Forensikexperten</a:t>
            </a: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dirty="0"/>
              <a:t>Penetrationstest bei grösseren Risiken </a:t>
            </a:r>
          </a:p>
          <a:p>
            <a:endParaRPr lang="de-CH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Übersicht Versicherungsmarkt Schweiz «Cyber-</a:t>
            </a:r>
            <a:r>
              <a:rPr lang="de-CH" dirty="0" err="1" smtClean="0"/>
              <a:t>Risk</a:t>
            </a:r>
            <a:r>
              <a:rPr lang="de-CH" dirty="0" smtClean="0"/>
              <a:t>»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0305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Übersicht der Cyber-Versicherungsdeckung 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7</a:t>
            </a:fld>
            <a:endParaRPr lang="de-CH" dirty="0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CH" b="1" dirty="0" smtClean="0"/>
              <a:t>Haftpflichtversicherung</a:t>
            </a:r>
            <a:endParaRPr lang="de-CH" b="1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CH" dirty="0" smtClean="0"/>
              <a:t>Deckung</a:t>
            </a:r>
            <a:endParaRPr lang="de-CH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3690516" y="1791964"/>
            <a:ext cx="3096344" cy="360000"/>
          </a:xfrm>
        </p:spPr>
        <p:txBody>
          <a:bodyPr/>
          <a:lstStyle/>
          <a:p>
            <a:r>
              <a:rPr lang="de-CH" dirty="0" smtClean="0"/>
              <a:t>Details</a:t>
            </a:r>
            <a:endParaRPr lang="de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8"/>
          </p:nvPr>
        </p:nvSpPr>
        <p:spPr>
          <a:xfrm>
            <a:off x="7002884" y="1791964"/>
            <a:ext cx="3096024" cy="360000"/>
          </a:xfrm>
        </p:spPr>
        <p:txBody>
          <a:bodyPr/>
          <a:lstStyle/>
          <a:p>
            <a:r>
              <a:rPr lang="de-CH" dirty="0" smtClean="0"/>
              <a:t>Beispiel</a:t>
            </a:r>
            <a:endParaRPr lang="de-CH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r>
              <a:rPr lang="de-CH" dirty="0" smtClean="0"/>
              <a:t>Deckung für Datenschutz und Vertraulichkeitsverletzung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 smtClean="0"/>
          </a:p>
          <a:p>
            <a:endParaRPr lang="de-CH" dirty="0" smtClean="0"/>
          </a:p>
          <a:p>
            <a:endParaRPr lang="de-CH" dirty="0" smtClean="0"/>
          </a:p>
          <a:p>
            <a:r>
              <a:rPr lang="de-CH" dirty="0" smtClean="0"/>
              <a:t>Deckung für Netzwerk-</a:t>
            </a:r>
            <a:r>
              <a:rPr lang="de-CH" dirty="0" err="1" smtClean="0"/>
              <a:t>sicherheitsverletzungen</a:t>
            </a:r>
            <a:endParaRPr lang="de-CH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/>
          </a:p>
          <a:p>
            <a:r>
              <a:rPr lang="de-CH" dirty="0" smtClean="0"/>
              <a:t>Deckung für digitale Kommunikation</a:t>
            </a:r>
          </a:p>
          <a:p>
            <a:pPr lvl="1"/>
            <a:endParaRPr lang="de-CH" dirty="0" smtClean="0"/>
          </a:p>
          <a:p>
            <a:pPr lvl="1"/>
            <a:endParaRPr lang="de-CH" dirty="0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0"/>
          </p:nvPr>
        </p:nvSpPr>
        <p:spPr>
          <a:xfrm>
            <a:off x="3690516" y="2340991"/>
            <a:ext cx="3089347" cy="4680000"/>
          </a:xfrm>
        </p:spPr>
        <p:txBody>
          <a:bodyPr/>
          <a:lstStyle/>
          <a:p>
            <a:r>
              <a:rPr lang="de-CH" dirty="0" smtClean="0"/>
              <a:t>Abwehrkosten / Schadenersatz infolge Datenschutz- oder Vertraulichkeitsverletzung</a:t>
            </a:r>
          </a:p>
          <a:p>
            <a:endParaRPr lang="de-CH" dirty="0" smtClean="0"/>
          </a:p>
          <a:p>
            <a:endParaRPr lang="de-CH" dirty="0" smtClean="0"/>
          </a:p>
          <a:p>
            <a:endParaRPr lang="de-CH" dirty="0" smtClean="0"/>
          </a:p>
          <a:p>
            <a:r>
              <a:rPr lang="de-CH" dirty="0" smtClean="0"/>
              <a:t>Abwehrkosten / Schadenersatz infolge eines Cyberangriffes</a:t>
            </a:r>
          </a:p>
          <a:p>
            <a:endParaRPr lang="de-CH" dirty="0" smtClean="0"/>
          </a:p>
          <a:p>
            <a:endParaRPr lang="de-CH" dirty="0" smtClean="0"/>
          </a:p>
          <a:p>
            <a:endParaRPr lang="de-CH" dirty="0" smtClean="0"/>
          </a:p>
          <a:p>
            <a:endParaRPr lang="de-CH" dirty="0"/>
          </a:p>
          <a:p>
            <a:r>
              <a:rPr lang="de-CH" dirty="0" smtClean="0"/>
              <a:t>Abwehrkosten </a:t>
            </a:r>
            <a:r>
              <a:rPr lang="de-CH" dirty="0"/>
              <a:t>/ </a:t>
            </a:r>
            <a:r>
              <a:rPr lang="de-CH" dirty="0" smtClean="0"/>
              <a:t>Schadenersatz bei Rechtsverletzungen durch digitale Kommunikation</a:t>
            </a:r>
          </a:p>
          <a:p>
            <a:endParaRPr lang="de-CH" dirty="0"/>
          </a:p>
        </p:txBody>
      </p:sp>
      <p:sp>
        <p:nvSpPr>
          <p:cNvPr id="12" name="Inhaltsplatzhalter 11"/>
          <p:cNvSpPr>
            <a:spLocks noGrp="1"/>
          </p:cNvSpPr>
          <p:nvPr>
            <p:ph sz="quarter" idx="21"/>
          </p:nvPr>
        </p:nvSpPr>
        <p:spPr>
          <a:xfrm>
            <a:off x="7002884" y="2340471"/>
            <a:ext cx="3096024" cy="4680000"/>
          </a:xfrm>
        </p:spPr>
        <p:txBody>
          <a:bodyPr/>
          <a:lstStyle/>
          <a:p>
            <a:r>
              <a:rPr lang="de-CH" dirty="0" smtClean="0"/>
              <a:t>Einer Ihrer Mitarbeiter vergisst Laptop im Zug. Versichert ist die Haftpflicht aus der </a:t>
            </a:r>
            <a:r>
              <a:rPr lang="de-CH" dirty="0" err="1" smtClean="0"/>
              <a:t>missbräuch-lichen</a:t>
            </a:r>
            <a:r>
              <a:rPr lang="de-CH" dirty="0" smtClean="0"/>
              <a:t> Verwendung der gespeicherten Daten.</a:t>
            </a:r>
          </a:p>
          <a:p>
            <a:endParaRPr lang="de-CH" sz="2000" dirty="0" smtClean="0"/>
          </a:p>
          <a:p>
            <a:r>
              <a:rPr lang="de-CH" dirty="0" smtClean="0"/>
              <a:t>Hacker verschafft sich Zugang zur Kundendatenbank und entwendet sensible Daten. Die Kunden klagen auf Schadenersatz.</a:t>
            </a:r>
          </a:p>
          <a:p>
            <a:endParaRPr lang="de-CH" sz="2100" dirty="0" smtClean="0"/>
          </a:p>
          <a:p>
            <a:endParaRPr lang="de-CH" sz="1800" dirty="0"/>
          </a:p>
          <a:p>
            <a:r>
              <a:rPr lang="de-CH" dirty="0" smtClean="0"/>
              <a:t>Urheberrechtsverletzung bei einem Online-Artikel auf der Homepage.</a:t>
            </a:r>
          </a:p>
          <a:p>
            <a:endParaRPr lang="de-CH" dirty="0"/>
          </a:p>
          <a:p>
            <a:endParaRPr lang="de-CH" dirty="0" smtClean="0"/>
          </a:p>
          <a:p>
            <a:endParaRPr lang="de-CH" dirty="0" smtClean="0"/>
          </a:p>
          <a:p>
            <a:endParaRPr lang="de-CH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7352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Übersicht der Cyber-Versicherungsdeckung 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3FF1-1918-4E1A-96F4-73A76701DE57}" type="slidenum">
              <a:rPr lang="de-CH" smtClean="0"/>
              <a:pPr/>
              <a:t>8</a:t>
            </a:fld>
            <a:endParaRPr lang="de-CH" dirty="0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CH" b="1" dirty="0" smtClean="0"/>
              <a:t>Eigenschadenversicherung</a:t>
            </a:r>
            <a:endParaRPr lang="de-CH" b="1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CH" dirty="0" smtClean="0"/>
              <a:t>Deckung</a:t>
            </a:r>
            <a:endParaRPr lang="de-CH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3690516" y="1791964"/>
            <a:ext cx="3096344" cy="360000"/>
          </a:xfrm>
        </p:spPr>
        <p:txBody>
          <a:bodyPr/>
          <a:lstStyle/>
          <a:p>
            <a:r>
              <a:rPr lang="de-CH" dirty="0" smtClean="0"/>
              <a:t>Details</a:t>
            </a:r>
            <a:endParaRPr lang="de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8"/>
          </p:nvPr>
        </p:nvSpPr>
        <p:spPr>
          <a:xfrm>
            <a:off x="7002884" y="1791964"/>
            <a:ext cx="3096024" cy="360000"/>
          </a:xfrm>
        </p:spPr>
        <p:txBody>
          <a:bodyPr/>
          <a:lstStyle/>
          <a:p>
            <a:r>
              <a:rPr lang="de-CH" dirty="0" smtClean="0"/>
              <a:t>Beispiel</a:t>
            </a:r>
            <a:endParaRPr lang="de-CH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r>
              <a:rPr lang="de-CH" dirty="0"/>
              <a:t>Informationskosten</a:t>
            </a:r>
          </a:p>
          <a:p>
            <a:endParaRPr lang="de-CH" dirty="0" smtClean="0"/>
          </a:p>
          <a:p>
            <a:endParaRPr lang="de-CH" dirty="0" smtClean="0"/>
          </a:p>
          <a:p>
            <a:r>
              <a:rPr lang="de-CH" dirty="0" smtClean="0"/>
              <a:t>Betriebsunterbruch</a:t>
            </a:r>
          </a:p>
          <a:p>
            <a:pPr indent="-285750">
              <a:buFont typeface="Arial" panose="020B0604020202020204" pitchFamily="34" charset="0"/>
              <a:buChar char="•"/>
            </a:pPr>
            <a:endParaRPr lang="de-CH" dirty="0"/>
          </a:p>
          <a:p>
            <a:pPr indent="-285750">
              <a:buFont typeface="Arial" panose="020B0604020202020204" pitchFamily="34" charset="0"/>
              <a:buChar char="•"/>
            </a:pPr>
            <a:endParaRPr lang="de-CH" dirty="0" smtClean="0"/>
          </a:p>
          <a:p>
            <a:r>
              <a:rPr lang="de-CH" dirty="0" smtClean="0"/>
              <a:t>Wiederherstellung System / Daten</a:t>
            </a:r>
          </a:p>
          <a:p>
            <a:pPr indent="-285750">
              <a:buFont typeface="Arial" panose="020B0604020202020204" pitchFamily="34" charset="0"/>
              <a:buChar char="•"/>
            </a:pPr>
            <a:endParaRPr lang="de-CH" dirty="0" smtClean="0"/>
          </a:p>
          <a:p>
            <a:endParaRPr lang="de-CH" dirty="0" smtClean="0"/>
          </a:p>
          <a:p>
            <a:r>
              <a:rPr lang="de-CH" dirty="0" smtClean="0"/>
              <a:t>Cybererpressung</a:t>
            </a:r>
            <a:endParaRPr lang="de-CH" dirty="0"/>
          </a:p>
          <a:p>
            <a:pPr indent="-285750">
              <a:buFont typeface="Arial" panose="020B0604020202020204" pitchFamily="34" charset="0"/>
              <a:buChar char="•"/>
            </a:pPr>
            <a:endParaRPr lang="de-CH" dirty="0" smtClean="0"/>
          </a:p>
          <a:p>
            <a:pPr indent="-285750">
              <a:buFont typeface="Arial" panose="020B0604020202020204" pitchFamily="34" charset="0"/>
              <a:buChar char="•"/>
            </a:pPr>
            <a:endParaRPr lang="de-CH" sz="1200" dirty="0" smtClean="0"/>
          </a:p>
          <a:p>
            <a:pPr indent="-285750">
              <a:buFont typeface="Arial" panose="020B0604020202020204" pitchFamily="34" charset="0"/>
              <a:buChar char="•"/>
            </a:pPr>
            <a:endParaRPr lang="de-CH" dirty="0"/>
          </a:p>
          <a:p>
            <a:pPr marL="0" lvl="1" indent="0">
              <a:buNone/>
            </a:pPr>
            <a:r>
              <a:rPr lang="de-CH" dirty="0" smtClean="0"/>
              <a:t>Krisenmanagement</a:t>
            </a:r>
            <a:endParaRPr lang="de-CH" dirty="0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0"/>
          </p:nvPr>
        </p:nvSpPr>
        <p:spPr>
          <a:xfrm>
            <a:off x="3690516" y="2340991"/>
            <a:ext cx="3089347" cy="4680000"/>
          </a:xfrm>
        </p:spPr>
        <p:txBody>
          <a:bodyPr/>
          <a:lstStyle/>
          <a:p>
            <a:r>
              <a:rPr lang="de-CH" dirty="0"/>
              <a:t>Kosten für die Erfüllung regulatorischer Anforderungen</a:t>
            </a:r>
          </a:p>
          <a:p>
            <a:endParaRPr lang="de-CH" dirty="0"/>
          </a:p>
          <a:p>
            <a:r>
              <a:rPr lang="de-CH" dirty="0" smtClean="0"/>
              <a:t>Versicherung des entgangenen Gewinnes und der Mehrkosten</a:t>
            </a:r>
          </a:p>
          <a:p>
            <a:endParaRPr lang="de-CH" sz="2000" dirty="0" smtClean="0"/>
          </a:p>
          <a:p>
            <a:r>
              <a:rPr lang="de-CH" dirty="0" smtClean="0"/>
              <a:t>Kosten für die Wiederherstellung </a:t>
            </a:r>
          </a:p>
          <a:p>
            <a:r>
              <a:rPr lang="de-CH" dirty="0" smtClean="0"/>
              <a:t>der Daten- und System-Funktionsfähigkeit</a:t>
            </a:r>
          </a:p>
          <a:p>
            <a:endParaRPr lang="de-CH" dirty="0" smtClean="0"/>
          </a:p>
          <a:p>
            <a:r>
              <a:rPr lang="de-CH" dirty="0"/>
              <a:t>Versichert sind Lösegeldzahlungen</a:t>
            </a:r>
          </a:p>
          <a:p>
            <a:endParaRPr lang="de-CH" dirty="0" smtClean="0"/>
          </a:p>
          <a:p>
            <a:endParaRPr lang="de-CH" dirty="0"/>
          </a:p>
          <a:p>
            <a:r>
              <a:rPr lang="de-CH" dirty="0" smtClean="0"/>
              <a:t>Kosten für Krisenmanager, Forensischen IT-Dienstleister, Rechtsdienstleistungen, Kommunikationsberater</a:t>
            </a:r>
          </a:p>
          <a:p>
            <a:endParaRPr lang="de-CH" dirty="0" smtClean="0"/>
          </a:p>
          <a:p>
            <a:endParaRPr lang="de-CH" dirty="0"/>
          </a:p>
        </p:txBody>
      </p:sp>
      <p:sp>
        <p:nvSpPr>
          <p:cNvPr id="12" name="Inhaltsplatzhalter 11"/>
          <p:cNvSpPr>
            <a:spLocks noGrp="1"/>
          </p:cNvSpPr>
          <p:nvPr>
            <p:ph sz="quarter" idx="21"/>
          </p:nvPr>
        </p:nvSpPr>
        <p:spPr>
          <a:xfrm>
            <a:off x="7002884" y="2340991"/>
            <a:ext cx="3096024" cy="4680000"/>
          </a:xfrm>
        </p:spPr>
        <p:txBody>
          <a:bodyPr/>
          <a:lstStyle/>
          <a:p>
            <a:r>
              <a:rPr lang="de-CH" dirty="0"/>
              <a:t>Benachrichtigung der vom Schaden betroffenen Personen</a:t>
            </a:r>
          </a:p>
          <a:p>
            <a:endParaRPr lang="de-CH" dirty="0"/>
          </a:p>
          <a:p>
            <a:r>
              <a:rPr lang="de-CH" dirty="0" smtClean="0"/>
              <a:t>Hacker legt Ihr Netzwerk für mindestens 6 Stunden still</a:t>
            </a:r>
          </a:p>
          <a:p>
            <a:endParaRPr lang="de-CH" sz="2000" dirty="0" smtClean="0"/>
          </a:p>
          <a:p>
            <a:r>
              <a:rPr lang="de-CH" dirty="0" smtClean="0"/>
              <a:t>Mehrarbeit / </a:t>
            </a:r>
            <a:r>
              <a:rPr lang="de-CH" dirty="0" err="1" smtClean="0"/>
              <a:t>Beizug</a:t>
            </a:r>
            <a:r>
              <a:rPr lang="de-CH" dirty="0" smtClean="0"/>
              <a:t> von externen Spezialisten</a:t>
            </a:r>
            <a:endParaRPr lang="de-CH" dirty="0"/>
          </a:p>
          <a:p>
            <a:endParaRPr lang="de-CH" dirty="0" smtClean="0"/>
          </a:p>
          <a:p>
            <a:endParaRPr lang="de-CH" dirty="0" smtClean="0"/>
          </a:p>
          <a:p>
            <a:r>
              <a:rPr lang="de-CH" dirty="0"/>
              <a:t>Netzwerk wird lahmgelegt falls nicht innert 24 Stunden x Franken bezahlt werden</a:t>
            </a:r>
          </a:p>
          <a:p>
            <a:endParaRPr lang="de-CH" sz="1800" dirty="0"/>
          </a:p>
          <a:p>
            <a:r>
              <a:rPr lang="de-CH" dirty="0" smtClean="0"/>
              <a:t>Bei Feststellung eines möglichen Netzwerkschadens wird die 7/24 Hotline des Massnahmen-koordinators kontaktiert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337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äsentation_VZIS_ZH">
  <a:themeElements>
    <a:clrScheme name="VZ_Präsentation">
      <a:dk1>
        <a:srgbClr val="000000"/>
      </a:dk1>
      <a:lt1>
        <a:srgbClr val="FFFFFF"/>
      </a:lt1>
      <a:dk2>
        <a:srgbClr val="0C2D83"/>
      </a:dk2>
      <a:lt2>
        <a:srgbClr val="FFFFFF"/>
      </a:lt2>
      <a:accent1>
        <a:srgbClr val="0C2D83"/>
      </a:accent1>
      <a:accent2>
        <a:srgbClr val="5F5F5F"/>
      </a:accent2>
      <a:accent3>
        <a:srgbClr val="6391E1"/>
      </a:accent3>
      <a:accent4>
        <a:srgbClr val="C0C0C0"/>
      </a:accent4>
      <a:accent5>
        <a:srgbClr val="0C2D83"/>
      </a:accent5>
      <a:accent6>
        <a:srgbClr val="6391E1"/>
      </a:accent6>
      <a:hlink>
        <a:srgbClr val="000000"/>
      </a:hlink>
      <a:folHlink>
        <a:srgbClr val="000000"/>
      </a:folHlink>
    </a:clrScheme>
    <a:fontScheme name="VZ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6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sz="1600" dirty="0" err="1" smtClean="0"/>
        </a:defPPr>
      </a:lstStyle>
    </a:txDef>
  </a:objectDefaults>
  <a:extraClrSchemeLst>
    <a:extraClrScheme>
      <a:clrScheme name="VZ Graustufen">
        <a:dk1>
          <a:srgbClr val="000000"/>
        </a:dk1>
        <a:lt1>
          <a:srgbClr val="FFFFFF"/>
        </a:lt1>
        <a:dk2>
          <a:srgbClr val="E6E6E6"/>
        </a:dk2>
        <a:lt2>
          <a:srgbClr val="FFFFFF"/>
        </a:lt2>
        <a:accent1>
          <a:srgbClr val="E6E6E6"/>
        </a:accent1>
        <a:accent2>
          <a:srgbClr val="C0C0C0"/>
        </a:accent2>
        <a:accent3>
          <a:srgbClr val="A9A9A9"/>
        </a:accent3>
        <a:accent4>
          <a:srgbClr val="939393"/>
        </a:accent4>
        <a:accent5>
          <a:srgbClr val="7D7D7D"/>
        </a:accent5>
        <a:accent6>
          <a:srgbClr val="646464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räsentation_Doku">
  <a:themeElements>
    <a:clrScheme name="VZ_Präsentation">
      <a:dk1>
        <a:srgbClr val="000000"/>
      </a:dk1>
      <a:lt1>
        <a:srgbClr val="FFFFFF"/>
      </a:lt1>
      <a:dk2>
        <a:srgbClr val="0C2D83"/>
      </a:dk2>
      <a:lt2>
        <a:srgbClr val="FFFFFF"/>
      </a:lt2>
      <a:accent1>
        <a:srgbClr val="0C2D83"/>
      </a:accent1>
      <a:accent2>
        <a:srgbClr val="5F5F5F"/>
      </a:accent2>
      <a:accent3>
        <a:srgbClr val="6391E1"/>
      </a:accent3>
      <a:accent4>
        <a:srgbClr val="C0C0C0"/>
      </a:accent4>
      <a:accent5>
        <a:srgbClr val="0C2D83"/>
      </a:accent5>
      <a:accent6>
        <a:srgbClr val="6391E1"/>
      </a:accent6>
      <a:hlink>
        <a:srgbClr val="000000"/>
      </a:hlink>
      <a:folHlink>
        <a:srgbClr val="000000"/>
      </a:folHlink>
    </a:clrScheme>
    <a:fontScheme name="VZ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6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sz="1600" dirty="0" err="1" smtClean="0"/>
        </a:defPPr>
      </a:lstStyle>
    </a:txDef>
  </a:objectDefaults>
  <a:extraClrSchemeLst>
    <a:extraClrScheme>
      <a:clrScheme name="VZ Graustufen">
        <a:dk1>
          <a:srgbClr val="000000"/>
        </a:dk1>
        <a:lt1>
          <a:srgbClr val="FFFFFF"/>
        </a:lt1>
        <a:dk2>
          <a:srgbClr val="E6E6E6"/>
        </a:dk2>
        <a:lt2>
          <a:srgbClr val="FFFFFF"/>
        </a:lt2>
        <a:accent1>
          <a:srgbClr val="E6E6E6"/>
        </a:accent1>
        <a:accent2>
          <a:srgbClr val="C0C0C0"/>
        </a:accent2>
        <a:accent3>
          <a:srgbClr val="A9A9A9"/>
        </a:accent3>
        <a:accent4>
          <a:srgbClr val="939393"/>
        </a:accent4>
        <a:accent5>
          <a:srgbClr val="7D7D7D"/>
        </a:accent5>
        <a:accent6>
          <a:srgbClr val="646464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61EB8D70DDC8469A39BCF6E158384B" ma:contentTypeVersion="0" ma:contentTypeDescription="Ein neues Dokument erstellen." ma:contentTypeScope="" ma:versionID="9a7bda1077f6d18ef96c479b7041fc3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46f02dd96380beb4f7cdcce14d77f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D8D5350-95D7-406E-9B65-C620523CD0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9E5BA7-B814-49D9-9412-B2D7E108797C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B05AFE3-AEEF-4E38-80A1-870B5BEF7E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Präsentation_VZIS_ZH</Template>
  <TotalTime>0</TotalTime>
  <Words>766</Words>
  <Application>Microsoft Office PowerPoint</Application>
  <PresentationFormat>Benutzerdefiniert</PresentationFormat>
  <Paragraphs>225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17</vt:i4>
      </vt:variant>
    </vt:vector>
  </HeadingPairs>
  <TitlesOfParts>
    <vt:vector size="23" baseType="lpstr">
      <vt:lpstr>AIG Futura Book</vt:lpstr>
      <vt:lpstr>Arial</vt:lpstr>
      <vt:lpstr>Calibri</vt:lpstr>
      <vt:lpstr>Times New Roman</vt:lpstr>
      <vt:lpstr>Präsentation_VZIS_ZH</vt:lpstr>
      <vt:lpstr>2_Präsentation_Doku</vt:lpstr>
      <vt:lpstr>Cyberinsurance – Sinnvolle Ergänzung zum Risikomanagement?</vt:lpstr>
      <vt:lpstr>Inhalt</vt:lpstr>
      <vt:lpstr>Entwicklung der Wahrnehmung von Cyber Risiken für Unternehmen: Die Top Risiken für Unternehmungen</vt:lpstr>
      <vt:lpstr>Wie schützen sich Unternehmen vor Cyber Risiken? Nicht mit Versicherungen…</vt:lpstr>
      <vt:lpstr>Fazit zum Umgang mit Cyber Risiken</vt:lpstr>
      <vt:lpstr>Inhalt</vt:lpstr>
      <vt:lpstr>Übersicht Versicherungsmarkt Schweiz «Cyber-Risk»</vt:lpstr>
      <vt:lpstr>Übersicht der Cyber-Versicherungsdeckung </vt:lpstr>
      <vt:lpstr>Übersicht der Cyber-Versicherungsdeckung </vt:lpstr>
      <vt:lpstr>Prämienbeispiele 2016</vt:lpstr>
      <vt:lpstr>Fazit zu Cyber Versicherungen in der Schweiz</vt:lpstr>
      <vt:lpstr>Inhalt</vt:lpstr>
      <vt:lpstr>Herausforderung für den Versicherer</vt:lpstr>
      <vt:lpstr>Herausforderung für Riskmanager und  Broker</vt:lpstr>
      <vt:lpstr>Schlussbemerkung:  Nicht alles ist schlecht am Internet…</vt:lpstr>
      <vt:lpstr>… und</vt:lpstr>
      <vt:lpstr>PowerPoint-Präsentation</vt:lpstr>
    </vt:vector>
  </TitlesOfParts>
  <Company>VZ VermögensZentrum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Cyberinsurance – Sinnvolle Ergänzung zum Risikomanagement?</dc:title>
  <dc:creator>Marco  Meili</dc:creator>
  <cp:lastModifiedBy>U80781084</cp:lastModifiedBy>
  <cp:revision>56</cp:revision>
  <cp:lastPrinted>2016-06-20T09:16:13Z</cp:lastPrinted>
  <dcterms:created xsi:type="dcterms:W3CDTF">2016-06-14T14:00:52Z</dcterms:created>
  <dcterms:modified xsi:type="dcterms:W3CDTF">2016-06-20T09:16:44Z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0x0101005161EB8D70DDC8469A39BCF6E158384B</vt:lpwstr>
  </property>
</Properties>
</file>